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543" r:id="rId2"/>
    <p:sldId id="285" r:id="rId3"/>
    <p:sldId id="287" r:id="rId4"/>
    <p:sldId id="279" r:id="rId5"/>
    <p:sldId id="436" r:id="rId6"/>
    <p:sldId id="544" r:id="rId7"/>
    <p:sldId id="274" r:id="rId8"/>
    <p:sldId id="275" r:id="rId9"/>
    <p:sldId id="548" r:id="rId10"/>
    <p:sldId id="549" r:id="rId11"/>
    <p:sldId id="550" r:id="rId12"/>
    <p:sldId id="551" r:id="rId13"/>
    <p:sldId id="55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C8F"/>
    <a:srgbClr val="E0862C"/>
    <a:srgbClr val="CC751E"/>
    <a:srgbClr val="E69F58"/>
    <a:srgbClr val="E4974A"/>
    <a:srgbClr val="EC9742"/>
    <a:srgbClr val="EE9C58"/>
    <a:srgbClr val="ED9349"/>
    <a:srgbClr val="EC8E40"/>
    <a:srgbClr val="EF9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 autoAdjust="0"/>
    <p:restoredTop sz="96327" autoAdjust="0"/>
  </p:normalViewPr>
  <p:slideViewPr>
    <p:cSldViewPr snapToGrid="0" snapToObjects="1">
      <p:cViewPr varScale="1">
        <p:scale>
          <a:sx n="123" d="100"/>
          <a:sy n="123" d="100"/>
        </p:scale>
        <p:origin x="688" y="19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27437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A68B4-8A99-4948-9B17-F98F876C6DC9}" type="datetimeFigureOut">
              <a:rPr lang="en-US" smtClean="0"/>
              <a:t>11/18/20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6199C-453D-3D4A-9604-1A58AC607C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894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grouping and organizing occupations, there are numerous classification systems.</a:t>
            </a:r>
          </a:p>
          <a:p>
            <a:endParaRPr lang="en-US" dirty="0"/>
          </a:p>
          <a:p>
            <a:r>
              <a:rPr lang="en-US" dirty="0"/>
              <a:t>The classification system most commonly used in education is the </a:t>
            </a:r>
            <a:r>
              <a:rPr lang="en-US" u="sng" dirty="0"/>
              <a:t>National Career Clusters Framework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Occupations are grouped into sixteen different clusters based on similarities in foundational knowledge and skills.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core skills are viewed as the foundation on which students develop more advanced industry-specific skills.</a:t>
            </a:r>
            <a:endParaRPr lang="en-US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Detailed descriptions of the knowledge and skills for each cluster can be found at the web address displayed here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194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Within each cluster, pathways have been identified that focus on smaller subsets of related occupations.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 dirty="0"/>
              <a:t>For each pathway, courses and training programs are outlined that can guide students as they progress toward career goals.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Career pathways have their own knowledge and skill requirements.</a:t>
            </a:r>
            <a:endParaRPr lang="en-US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endParaRPr lang="en-US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87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643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-1" y="-2867"/>
            <a:ext cx="12192001" cy="3589446"/>
          </a:xfrm>
          <a:custGeom>
            <a:avLst/>
            <a:gdLst>
              <a:gd name="T0" fmla="*/ 0 w 2293"/>
              <a:gd name="T1" fmla="*/ 445 h 445"/>
              <a:gd name="T2" fmla="*/ 1804 w 2293"/>
              <a:gd name="T3" fmla="*/ 304 h 445"/>
              <a:gd name="T4" fmla="*/ 2293 w 2293"/>
              <a:gd name="T5" fmla="*/ 0 h 445"/>
              <a:gd name="T6" fmla="*/ 0 w 2293"/>
              <a:gd name="T7" fmla="*/ 0 h 445"/>
              <a:gd name="T8" fmla="*/ 0 w 2293"/>
              <a:gd name="T9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3" h="445">
                <a:moveTo>
                  <a:pt x="0" y="445"/>
                </a:moveTo>
                <a:lnTo>
                  <a:pt x="1804" y="304"/>
                </a:lnTo>
                <a:lnTo>
                  <a:pt x="2293" y="0"/>
                </a:lnTo>
                <a:lnTo>
                  <a:pt x="0" y="0"/>
                </a:lnTo>
                <a:lnTo>
                  <a:pt x="0" y="445"/>
                </a:lnTo>
                <a:close/>
              </a:path>
            </a:pathLst>
          </a:custGeom>
          <a:gradFill>
            <a:gsLst>
              <a:gs pos="0">
                <a:srgbClr val="59A1B2"/>
              </a:gs>
              <a:gs pos="100000">
                <a:srgbClr val="2C7C8F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928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81AE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-44741"/>
            <a:ext cx="12266733" cy="1454975"/>
            <a:chOff x="0" y="-44741"/>
            <a:chExt cx="12266733" cy="1454975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-10194"/>
              <a:ext cx="12266733" cy="1420428"/>
              <a:chOff x="3043238" y="3078163"/>
              <a:chExt cx="6100762" cy="70643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081712" y="3078163"/>
                <a:ext cx="3062288" cy="374650"/>
              </a:xfrm>
              <a:custGeom>
                <a:avLst/>
                <a:gdLst>
                  <a:gd name="T0" fmla="*/ 0 w 1929"/>
                  <a:gd name="T1" fmla="*/ 236 h 236"/>
                  <a:gd name="T2" fmla="*/ 1929 w 1929"/>
                  <a:gd name="T3" fmla="*/ 119 h 236"/>
                  <a:gd name="T4" fmla="*/ 1929 w 1929"/>
                  <a:gd name="T5" fmla="*/ 0 h 236"/>
                  <a:gd name="T6" fmla="*/ 379 w 1929"/>
                  <a:gd name="T7" fmla="*/ 0 h 236"/>
                  <a:gd name="T8" fmla="*/ 0 w 1929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9" h="236">
                    <a:moveTo>
                      <a:pt x="0" y="236"/>
                    </a:moveTo>
                    <a:lnTo>
                      <a:pt x="1929" y="119"/>
                    </a:lnTo>
                    <a:lnTo>
                      <a:pt x="1929" y="0"/>
                    </a:lnTo>
                    <a:lnTo>
                      <a:pt x="379" y="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AAD3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043238" y="3078163"/>
                <a:ext cx="3640138" cy="706438"/>
              </a:xfrm>
              <a:custGeom>
                <a:avLst/>
                <a:gdLst>
                  <a:gd name="T0" fmla="*/ 0 w 2293"/>
                  <a:gd name="T1" fmla="*/ 445 h 445"/>
                  <a:gd name="T2" fmla="*/ 1804 w 2293"/>
                  <a:gd name="T3" fmla="*/ 304 h 445"/>
                  <a:gd name="T4" fmla="*/ 2293 w 2293"/>
                  <a:gd name="T5" fmla="*/ 0 h 445"/>
                  <a:gd name="T6" fmla="*/ 0 w 2293"/>
                  <a:gd name="T7" fmla="*/ 0 h 445"/>
                  <a:gd name="T8" fmla="*/ 0 w 2293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3" h="445">
                    <a:moveTo>
                      <a:pt x="0" y="445"/>
                    </a:moveTo>
                    <a:lnTo>
                      <a:pt x="1804" y="304"/>
                    </a:lnTo>
                    <a:lnTo>
                      <a:pt x="2293" y="0"/>
                    </a:lnTo>
                    <a:lnTo>
                      <a:pt x="0" y="0"/>
                    </a:lnTo>
                    <a:lnTo>
                      <a:pt x="0" y="445"/>
                    </a:lnTo>
                    <a:close/>
                  </a:path>
                </a:pathLst>
              </a:custGeom>
              <a:gradFill>
                <a:gsLst>
                  <a:gs pos="0">
                    <a:srgbClr val="81AEDD"/>
                  </a:gs>
                  <a:gs pos="100000">
                    <a:srgbClr val="5593C7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425" y="-44741"/>
              <a:ext cx="1239793" cy="787852"/>
            </a:xfrm>
            <a:prstGeom prst="rect">
              <a:avLst/>
            </a:prstGeom>
          </p:spPr>
        </p:pic>
      </p:grp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219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81AE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-44741"/>
            <a:ext cx="12266733" cy="1454975"/>
            <a:chOff x="0" y="-44741"/>
            <a:chExt cx="12266733" cy="1454975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-10194"/>
              <a:ext cx="12266733" cy="1420428"/>
              <a:chOff x="3043238" y="3078163"/>
              <a:chExt cx="6100762" cy="70643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081712" y="3078163"/>
                <a:ext cx="3062288" cy="374650"/>
              </a:xfrm>
              <a:custGeom>
                <a:avLst/>
                <a:gdLst>
                  <a:gd name="T0" fmla="*/ 0 w 1929"/>
                  <a:gd name="T1" fmla="*/ 236 h 236"/>
                  <a:gd name="T2" fmla="*/ 1929 w 1929"/>
                  <a:gd name="T3" fmla="*/ 119 h 236"/>
                  <a:gd name="T4" fmla="*/ 1929 w 1929"/>
                  <a:gd name="T5" fmla="*/ 0 h 236"/>
                  <a:gd name="T6" fmla="*/ 379 w 1929"/>
                  <a:gd name="T7" fmla="*/ 0 h 236"/>
                  <a:gd name="T8" fmla="*/ 0 w 1929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9" h="236">
                    <a:moveTo>
                      <a:pt x="0" y="236"/>
                    </a:moveTo>
                    <a:lnTo>
                      <a:pt x="1929" y="119"/>
                    </a:lnTo>
                    <a:lnTo>
                      <a:pt x="1929" y="0"/>
                    </a:lnTo>
                    <a:lnTo>
                      <a:pt x="379" y="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AAD3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043238" y="3078163"/>
                <a:ext cx="3640138" cy="706438"/>
              </a:xfrm>
              <a:custGeom>
                <a:avLst/>
                <a:gdLst>
                  <a:gd name="T0" fmla="*/ 0 w 2293"/>
                  <a:gd name="T1" fmla="*/ 445 h 445"/>
                  <a:gd name="T2" fmla="*/ 1804 w 2293"/>
                  <a:gd name="T3" fmla="*/ 304 h 445"/>
                  <a:gd name="T4" fmla="*/ 2293 w 2293"/>
                  <a:gd name="T5" fmla="*/ 0 h 445"/>
                  <a:gd name="T6" fmla="*/ 0 w 2293"/>
                  <a:gd name="T7" fmla="*/ 0 h 445"/>
                  <a:gd name="T8" fmla="*/ 0 w 2293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3" h="445">
                    <a:moveTo>
                      <a:pt x="0" y="445"/>
                    </a:moveTo>
                    <a:lnTo>
                      <a:pt x="1804" y="304"/>
                    </a:lnTo>
                    <a:lnTo>
                      <a:pt x="2293" y="0"/>
                    </a:lnTo>
                    <a:lnTo>
                      <a:pt x="0" y="0"/>
                    </a:lnTo>
                    <a:lnTo>
                      <a:pt x="0" y="445"/>
                    </a:lnTo>
                    <a:close/>
                  </a:path>
                </a:pathLst>
              </a:custGeom>
              <a:gradFill>
                <a:gsLst>
                  <a:gs pos="0">
                    <a:srgbClr val="81AEDD"/>
                  </a:gs>
                  <a:gs pos="100000">
                    <a:srgbClr val="5593C7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425" y="-44741"/>
              <a:ext cx="1239793" cy="787852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 userDrawn="1"/>
        </p:nvGrpSpPr>
        <p:grpSpPr>
          <a:xfrm>
            <a:off x="499103" y="1615816"/>
            <a:ext cx="4819347" cy="4525963"/>
            <a:chOff x="2836676" y="-1365138"/>
            <a:chExt cx="4293856" cy="1122199"/>
          </a:xfrm>
        </p:grpSpPr>
        <p:sp>
          <p:nvSpPr>
            <p:cNvPr id="15" name="Rounded Rectangle 14"/>
            <p:cNvSpPr/>
            <p:nvPr/>
          </p:nvSpPr>
          <p:spPr>
            <a:xfrm>
              <a:off x="2836676" y="-1365138"/>
              <a:ext cx="4293856" cy="1122199"/>
            </a:xfrm>
            <a:prstGeom prst="roundRect">
              <a:avLst>
                <a:gd name="adj" fmla="val 6283"/>
              </a:avLst>
            </a:prstGeom>
            <a:solidFill>
              <a:srgbClr val="F6F7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946810" y="-1331664"/>
              <a:ext cx="4071422" cy="1053468"/>
            </a:xfrm>
            <a:prstGeom prst="roundRect">
              <a:avLst>
                <a:gd name="adj" fmla="val 678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580000" sx="92000" sy="92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756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gradFill>
          <a:gsLst>
            <a:gs pos="0">
              <a:srgbClr val="81AEDD"/>
            </a:gs>
            <a:gs pos="100000">
              <a:srgbClr val="5593C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5899574" y="854286"/>
            <a:ext cx="6292426" cy="6003714"/>
          </a:xfrm>
          <a:custGeom>
            <a:avLst/>
            <a:gdLst>
              <a:gd name="connsiteX0" fmla="*/ 3696547 w 6292426"/>
              <a:gd name="connsiteY0" fmla="*/ 0 h 6003714"/>
              <a:gd name="connsiteX1" fmla="*/ 6047894 w 6292426"/>
              <a:gd name="connsiteY1" fmla="*/ 844111 h 6003714"/>
              <a:gd name="connsiteX2" fmla="*/ 6292426 w 6292426"/>
              <a:gd name="connsiteY2" fmla="*/ 1066356 h 6003714"/>
              <a:gd name="connsiteX3" fmla="*/ 6292426 w 6292426"/>
              <a:gd name="connsiteY3" fmla="*/ 6003714 h 6003714"/>
              <a:gd name="connsiteX4" fmla="*/ 811074 w 6292426"/>
              <a:gd name="connsiteY4" fmla="*/ 6003714 h 6003714"/>
              <a:gd name="connsiteX5" fmla="*/ 631312 w 6292426"/>
              <a:gd name="connsiteY5" fmla="*/ 5763322 h 6003714"/>
              <a:gd name="connsiteX6" fmla="*/ 0 w 6292426"/>
              <a:gd name="connsiteY6" fmla="*/ 3696547 h 6003714"/>
              <a:gd name="connsiteX7" fmla="*/ 3696547 w 6292426"/>
              <a:gd name="connsiteY7" fmla="*/ 0 h 600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2426" h="6003714">
                <a:moveTo>
                  <a:pt x="3696547" y="0"/>
                </a:moveTo>
                <a:cubicBezTo>
                  <a:pt x="4589724" y="0"/>
                  <a:pt x="5408913" y="316777"/>
                  <a:pt x="6047894" y="844111"/>
                </a:cubicBezTo>
                <a:lnTo>
                  <a:pt x="6292426" y="1066356"/>
                </a:lnTo>
                <a:lnTo>
                  <a:pt x="6292426" y="6003714"/>
                </a:lnTo>
                <a:lnTo>
                  <a:pt x="811074" y="6003714"/>
                </a:lnTo>
                <a:lnTo>
                  <a:pt x="631312" y="5763322"/>
                </a:lnTo>
                <a:cubicBezTo>
                  <a:pt x="232735" y="5173349"/>
                  <a:pt x="0" y="4462127"/>
                  <a:pt x="0" y="3696547"/>
                </a:cubicBezTo>
                <a:cubicBezTo>
                  <a:pt x="0" y="1655000"/>
                  <a:pt x="1655000" y="0"/>
                  <a:pt x="3696547" y="0"/>
                </a:cubicBezTo>
                <a:close/>
              </a:path>
            </a:pathLst>
          </a:custGeom>
          <a:solidFill>
            <a:srgbClr val="81A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91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-1" y="-2867"/>
            <a:ext cx="12192001" cy="3589446"/>
          </a:xfrm>
          <a:custGeom>
            <a:avLst/>
            <a:gdLst>
              <a:gd name="T0" fmla="*/ 0 w 2293"/>
              <a:gd name="T1" fmla="*/ 445 h 445"/>
              <a:gd name="T2" fmla="*/ 1804 w 2293"/>
              <a:gd name="T3" fmla="*/ 304 h 445"/>
              <a:gd name="T4" fmla="*/ 2293 w 2293"/>
              <a:gd name="T5" fmla="*/ 0 h 445"/>
              <a:gd name="T6" fmla="*/ 0 w 2293"/>
              <a:gd name="T7" fmla="*/ 0 h 445"/>
              <a:gd name="T8" fmla="*/ 0 w 2293"/>
              <a:gd name="T9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3" h="445">
                <a:moveTo>
                  <a:pt x="0" y="445"/>
                </a:moveTo>
                <a:lnTo>
                  <a:pt x="1804" y="304"/>
                </a:lnTo>
                <a:lnTo>
                  <a:pt x="2293" y="0"/>
                </a:lnTo>
                <a:lnTo>
                  <a:pt x="0" y="0"/>
                </a:lnTo>
                <a:lnTo>
                  <a:pt x="0" y="445"/>
                </a:lnTo>
                <a:close/>
              </a:path>
            </a:pathLst>
          </a:custGeom>
          <a:gradFill>
            <a:gsLst>
              <a:gs pos="0">
                <a:srgbClr val="81AEDD"/>
              </a:gs>
              <a:gs pos="100000">
                <a:srgbClr val="5593C7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5291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-69449"/>
            <a:ext cx="12266733" cy="1479683"/>
            <a:chOff x="0" y="-69449"/>
            <a:chExt cx="12266733" cy="1479683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-10194"/>
              <a:ext cx="12266733" cy="1420428"/>
              <a:chOff x="3043238" y="3078163"/>
              <a:chExt cx="6100762" cy="70643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081712" y="3078163"/>
                <a:ext cx="3062288" cy="374650"/>
              </a:xfrm>
              <a:custGeom>
                <a:avLst/>
                <a:gdLst>
                  <a:gd name="T0" fmla="*/ 0 w 1929"/>
                  <a:gd name="T1" fmla="*/ 236 h 236"/>
                  <a:gd name="T2" fmla="*/ 1929 w 1929"/>
                  <a:gd name="T3" fmla="*/ 119 h 236"/>
                  <a:gd name="T4" fmla="*/ 1929 w 1929"/>
                  <a:gd name="T5" fmla="*/ 0 h 236"/>
                  <a:gd name="T6" fmla="*/ 379 w 1929"/>
                  <a:gd name="T7" fmla="*/ 0 h 236"/>
                  <a:gd name="T8" fmla="*/ 0 w 1929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9" h="236">
                    <a:moveTo>
                      <a:pt x="0" y="236"/>
                    </a:moveTo>
                    <a:lnTo>
                      <a:pt x="1929" y="119"/>
                    </a:lnTo>
                    <a:lnTo>
                      <a:pt x="1929" y="0"/>
                    </a:lnTo>
                    <a:lnTo>
                      <a:pt x="379" y="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FBB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3043238" y="3078163"/>
                <a:ext cx="3640138" cy="706438"/>
              </a:xfrm>
              <a:custGeom>
                <a:avLst/>
                <a:gdLst>
                  <a:gd name="T0" fmla="*/ 0 w 2293"/>
                  <a:gd name="T1" fmla="*/ 445 h 445"/>
                  <a:gd name="T2" fmla="*/ 1804 w 2293"/>
                  <a:gd name="T3" fmla="*/ 304 h 445"/>
                  <a:gd name="T4" fmla="*/ 2293 w 2293"/>
                  <a:gd name="T5" fmla="*/ 0 h 445"/>
                  <a:gd name="T6" fmla="*/ 0 w 2293"/>
                  <a:gd name="T7" fmla="*/ 0 h 445"/>
                  <a:gd name="T8" fmla="*/ 0 w 2293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3" h="445">
                    <a:moveTo>
                      <a:pt x="0" y="445"/>
                    </a:moveTo>
                    <a:lnTo>
                      <a:pt x="1804" y="304"/>
                    </a:lnTo>
                    <a:lnTo>
                      <a:pt x="2293" y="0"/>
                    </a:lnTo>
                    <a:lnTo>
                      <a:pt x="0" y="0"/>
                    </a:lnTo>
                    <a:lnTo>
                      <a:pt x="0" y="445"/>
                    </a:lnTo>
                    <a:close/>
                  </a:path>
                </a:pathLst>
              </a:custGeom>
              <a:gradFill>
                <a:gsLst>
                  <a:gs pos="0">
                    <a:srgbClr val="EF8A4C"/>
                  </a:gs>
                  <a:gs pos="100000">
                    <a:srgbClr val="F1A15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9391" y="-69449"/>
              <a:ext cx="1330453" cy="812560"/>
            </a:xfrm>
            <a:prstGeom prst="rect">
              <a:avLst/>
            </a:prstGeom>
          </p:spPr>
        </p:pic>
      </p:grpSp>
      <p:sp>
        <p:nvSpPr>
          <p:cNvPr id="15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gradFill>
            <a:gsLst>
              <a:gs pos="0">
                <a:srgbClr val="EF8A4C"/>
              </a:gs>
              <a:gs pos="100000">
                <a:srgbClr val="F1A150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8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109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-69449"/>
            <a:ext cx="12266733" cy="1479683"/>
            <a:chOff x="0" y="-69449"/>
            <a:chExt cx="12266733" cy="1479683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-10194"/>
              <a:ext cx="12266733" cy="1420428"/>
              <a:chOff x="3043238" y="3078163"/>
              <a:chExt cx="6100762" cy="70643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081712" y="3078163"/>
                <a:ext cx="3062288" cy="374650"/>
              </a:xfrm>
              <a:custGeom>
                <a:avLst/>
                <a:gdLst>
                  <a:gd name="T0" fmla="*/ 0 w 1929"/>
                  <a:gd name="T1" fmla="*/ 236 h 236"/>
                  <a:gd name="T2" fmla="*/ 1929 w 1929"/>
                  <a:gd name="T3" fmla="*/ 119 h 236"/>
                  <a:gd name="T4" fmla="*/ 1929 w 1929"/>
                  <a:gd name="T5" fmla="*/ 0 h 236"/>
                  <a:gd name="T6" fmla="*/ 379 w 1929"/>
                  <a:gd name="T7" fmla="*/ 0 h 236"/>
                  <a:gd name="T8" fmla="*/ 0 w 1929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9" h="236">
                    <a:moveTo>
                      <a:pt x="0" y="236"/>
                    </a:moveTo>
                    <a:lnTo>
                      <a:pt x="1929" y="119"/>
                    </a:lnTo>
                    <a:lnTo>
                      <a:pt x="1929" y="0"/>
                    </a:lnTo>
                    <a:lnTo>
                      <a:pt x="379" y="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FBB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3043238" y="3078163"/>
                <a:ext cx="3640138" cy="706438"/>
              </a:xfrm>
              <a:custGeom>
                <a:avLst/>
                <a:gdLst>
                  <a:gd name="T0" fmla="*/ 0 w 2293"/>
                  <a:gd name="T1" fmla="*/ 445 h 445"/>
                  <a:gd name="T2" fmla="*/ 1804 w 2293"/>
                  <a:gd name="T3" fmla="*/ 304 h 445"/>
                  <a:gd name="T4" fmla="*/ 2293 w 2293"/>
                  <a:gd name="T5" fmla="*/ 0 h 445"/>
                  <a:gd name="T6" fmla="*/ 0 w 2293"/>
                  <a:gd name="T7" fmla="*/ 0 h 445"/>
                  <a:gd name="T8" fmla="*/ 0 w 2293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3" h="445">
                    <a:moveTo>
                      <a:pt x="0" y="445"/>
                    </a:moveTo>
                    <a:lnTo>
                      <a:pt x="1804" y="304"/>
                    </a:lnTo>
                    <a:lnTo>
                      <a:pt x="2293" y="0"/>
                    </a:lnTo>
                    <a:lnTo>
                      <a:pt x="0" y="0"/>
                    </a:lnTo>
                    <a:lnTo>
                      <a:pt x="0" y="445"/>
                    </a:lnTo>
                    <a:close/>
                  </a:path>
                </a:pathLst>
              </a:custGeom>
              <a:gradFill>
                <a:gsLst>
                  <a:gs pos="0">
                    <a:srgbClr val="EF8A4C"/>
                  </a:gs>
                  <a:gs pos="100000">
                    <a:srgbClr val="F1A15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9391" y="-69449"/>
              <a:ext cx="1330453" cy="812560"/>
            </a:xfrm>
            <a:prstGeom prst="rect">
              <a:avLst/>
            </a:prstGeom>
          </p:spPr>
        </p:pic>
      </p:grpSp>
      <p:sp>
        <p:nvSpPr>
          <p:cNvPr id="15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gradFill>
            <a:gsLst>
              <a:gs pos="0">
                <a:srgbClr val="EF8A4C"/>
              </a:gs>
              <a:gs pos="100000">
                <a:srgbClr val="F1A150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8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499103" y="1615816"/>
            <a:ext cx="4819347" cy="4525963"/>
            <a:chOff x="2836676" y="-1365138"/>
            <a:chExt cx="4293856" cy="1122199"/>
          </a:xfrm>
        </p:grpSpPr>
        <p:sp>
          <p:nvSpPr>
            <p:cNvPr id="20" name="Rounded Rectangle 19"/>
            <p:cNvSpPr/>
            <p:nvPr/>
          </p:nvSpPr>
          <p:spPr>
            <a:xfrm>
              <a:off x="2836676" y="-1365138"/>
              <a:ext cx="4293856" cy="1122199"/>
            </a:xfrm>
            <a:prstGeom prst="roundRect">
              <a:avLst>
                <a:gd name="adj" fmla="val 6283"/>
              </a:avLst>
            </a:prstGeom>
            <a:solidFill>
              <a:srgbClr val="F6F7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946810" y="-1331664"/>
              <a:ext cx="4071422" cy="1053468"/>
            </a:xfrm>
            <a:prstGeom prst="roundRect">
              <a:avLst>
                <a:gd name="adj" fmla="val 678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580000" sx="92000" sy="92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021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bg>
      <p:bgPr>
        <a:gradFill>
          <a:gsLst>
            <a:gs pos="0">
              <a:srgbClr val="EF8A4C"/>
            </a:gs>
            <a:gs pos="100000">
              <a:srgbClr val="F1A1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5899574" y="854286"/>
            <a:ext cx="6292426" cy="6003714"/>
          </a:xfrm>
          <a:custGeom>
            <a:avLst/>
            <a:gdLst>
              <a:gd name="connsiteX0" fmla="*/ 3696547 w 6292426"/>
              <a:gd name="connsiteY0" fmla="*/ 0 h 6003714"/>
              <a:gd name="connsiteX1" fmla="*/ 6047894 w 6292426"/>
              <a:gd name="connsiteY1" fmla="*/ 844111 h 6003714"/>
              <a:gd name="connsiteX2" fmla="*/ 6292426 w 6292426"/>
              <a:gd name="connsiteY2" fmla="*/ 1066356 h 6003714"/>
              <a:gd name="connsiteX3" fmla="*/ 6292426 w 6292426"/>
              <a:gd name="connsiteY3" fmla="*/ 6003714 h 6003714"/>
              <a:gd name="connsiteX4" fmla="*/ 811074 w 6292426"/>
              <a:gd name="connsiteY4" fmla="*/ 6003714 h 6003714"/>
              <a:gd name="connsiteX5" fmla="*/ 631312 w 6292426"/>
              <a:gd name="connsiteY5" fmla="*/ 5763322 h 6003714"/>
              <a:gd name="connsiteX6" fmla="*/ 0 w 6292426"/>
              <a:gd name="connsiteY6" fmla="*/ 3696547 h 6003714"/>
              <a:gd name="connsiteX7" fmla="*/ 3696547 w 6292426"/>
              <a:gd name="connsiteY7" fmla="*/ 0 h 600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2426" h="6003714">
                <a:moveTo>
                  <a:pt x="3696547" y="0"/>
                </a:moveTo>
                <a:cubicBezTo>
                  <a:pt x="4589724" y="0"/>
                  <a:pt x="5408913" y="316777"/>
                  <a:pt x="6047894" y="844111"/>
                </a:cubicBezTo>
                <a:lnTo>
                  <a:pt x="6292426" y="1066356"/>
                </a:lnTo>
                <a:lnTo>
                  <a:pt x="6292426" y="6003714"/>
                </a:lnTo>
                <a:lnTo>
                  <a:pt x="811074" y="6003714"/>
                </a:lnTo>
                <a:lnTo>
                  <a:pt x="631312" y="5763322"/>
                </a:lnTo>
                <a:cubicBezTo>
                  <a:pt x="232735" y="5173349"/>
                  <a:pt x="0" y="4462127"/>
                  <a:pt x="0" y="3696547"/>
                </a:cubicBezTo>
                <a:cubicBezTo>
                  <a:pt x="0" y="1655000"/>
                  <a:pt x="1655000" y="0"/>
                  <a:pt x="3696547" y="0"/>
                </a:cubicBezTo>
                <a:close/>
              </a:path>
            </a:pathLst>
          </a:custGeom>
          <a:solidFill>
            <a:srgbClr val="FBB4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060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-1" y="-2867"/>
            <a:ext cx="12192001" cy="3589446"/>
          </a:xfrm>
          <a:custGeom>
            <a:avLst/>
            <a:gdLst>
              <a:gd name="T0" fmla="*/ 0 w 2293"/>
              <a:gd name="T1" fmla="*/ 445 h 445"/>
              <a:gd name="T2" fmla="*/ 1804 w 2293"/>
              <a:gd name="T3" fmla="*/ 304 h 445"/>
              <a:gd name="T4" fmla="*/ 2293 w 2293"/>
              <a:gd name="T5" fmla="*/ 0 h 445"/>
              <a:gd name="T6" fmla="*/ 0 w 2293"/>
              <a:gd name="T7" fmla="*/ 0 h 445"/>
              <a:gd name="T8" fmla="*/ 0 w 2293"/>
              <a:gd name="T9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3" h="445">
                <a:moveTo>
                  <a:pt x="0" y="445"/>
                </a:moveTo>
                <a:lnTo>
                  <a:pt x="1804" y="304"/>
                </a:lnTo>
                <a:lnTo>
                  <a:pt x="2293" y="0"/>
                </a:lnTo>
                <a:lnTo>
                  <a:pt x="0" y="0"/>
                </a:lnTo>
                <a:lnTo>
                  <a:pt x="0" y="445"/>
                </a:lnTo>
                <a:close/>
              </a:path>
            </a:pathLst>
          </a:custGeom>
          <a:gradFill>
            <a:gsLst>
              <a:gs pos="0">
                <a:srgbClr val="F1A150"/>
              </a:gs>
              <a:gs pos="100000">
                <a:srgbClr val="EF8B4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959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62B130-57F8-44D9-8E10-42B3232639F2}"/>
              </a:ext>
            </a:extLst>
          </p:cNvPr>
          <p:cNvSpPr/>
          <p:nvPr userDrawn="1"/>
        </p:nvSpPr>
        <p:spPr>
          <a:xfrm>
            <a:off x="5921831" y="-8710"/>
            <a:ext cx="6270169" cy="6862355"/>
          </a:xfrm>
          <a:prstGeom prst="rect">
            <a:avLst/>
          </a:pr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8115" t="128" r="-1412" b="-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8EE226-E317-498A-973E-ECB50927FF2E}"/>
              </a:ext>
            </a:extLst>
          </p:cNvPr>
          <p:cNvSpPr txBox="1">
            <a:spLocks/>
          </p:cNvSpPr>
          <p:nvPr userDrawn="1"/>
        </p:nvSpPr>
        <p:spPr>
          <a:xfrm>
            <a:off x="11504072" y="6492875"/>
            <a:ext cx="306928" cy="36512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3B83DAD-C359-4072-BDCA-35EA83952487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8" name="Rectangle 7"/>
          <p:cNvSpPr/>
          <p:nvPr userDrawn="1"/>
        </p:nvSpPr>
        <p:spPr>
          <a:xfrm rot="5400000">
            <a:off x="5616029" y="282031"/>
            <a:ext cx="6858000" cy="629394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9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524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NS4edTM Pathway2CareersTM 2018 Trademark NS4ed, LLC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752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99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gradFill>
            <a:gsLst>
              <a:gs pos="71000">
                <a:srgbClr val="F4AF4C"/>
              </a:gs>
              <a:gs pos="0">
                <a:srgbClr val="F7C84F"/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-10194"/>
            <a:ext cx="12266733" cy="1420428"/>
            <a:chOff x="3043238" y="3078163"/>
            <a:chExt cx="6100762" cy="706438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1712" y="3078163"/>
              <a:ext cx="3062288" cy="374650"/>
            </a:xfrm>
            <a:custGeom>
              <a:avLst/>
              <a:gdLst>
                <a:gd name="T0" fmla="*/ 0 w 1929"/>
                <a:gd name="T1" fmla="*/ 236 h 236"/>
                <a:gd name="T2" fmla="*/ 1929 w 1929"/>
                <a:gd name="T3" fmla="*/ 119 h 236"/>
                <a:gd name="T4" fmla="*/ 1929 w 1929"/>
                <a:gd name="T5" fmla="*/ 0 h 236"/>
                <a:gd name="T6" fmla="*/ 379 w 1929"/>
                <a:gd name="T7" fmla="*/ 0 h 236"/>
                <a:gd name="T8" fmla="*/ 0 w 192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236">
                  <a:moveTo>
                    <a:pt x="0" y="236"/>
                  </a:moveTo>
                  <a:lnTo>
                    <a:pt x="1929" y="119"/>
                  </a:lnTo>
                  <a:lnTo>
                    <a:pt x="1929" y="0"/>
                  </a:lnTo>
                  <a:lnTo>
                    <a:pt x="379" y="0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FED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043238" y="3078163"/>
              <a:ext cx="3640138" cy="706438"/>
            </a:xfrm>
            <a:custGeom>
              <a:avLst/>
              <a:gdLst>
                <a:gd name="T0" fmla="*/ 0 w 2293"/>
                <a:gd name="T1" fmla="*/ 445 h 445"/>
                <a:gd name="T2" fmla="*/ 1804 w 2293"/>
                <a:gd name="T3" fmla="*/ 304 h 445"/>
                <a:gd name="T4" fmla="*/ 2293 w 2293"/>
                <a:gd name="T5" fmla="*/ 0 h 445"/>
                <a:gd name="T6" fmla="*/ 0 w 2293"/>
                <a:gd name="T7" fmla="*/ 0 h 445"/>
                <a:gd name="T8" fmla="*/ 0 w 2293"/>
                <a:gd name="T9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3" h="445">
                  <a:moveTo>
                    <a:pt x="0" y="445"/>
                  </a:moveTo>
                  <a:lnTo>
                    <a:pt x="1804" y="304"/>
                  </a:lnTo>
                  <a:lnTo>
                    <a:pt x="2293" y="0"/>
                  </a:lnTo>
                  <a:lnTo>
                    <a:pt x="0" y="0"/>
                  </a:lnTo>
                  <a:lnTo>
                    <a:pt x="0" y="445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4AF4C"/>
                </a:gs>
                <a:gs pos="76000">
                  <a:srgbClr val="F7C84F"/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91" y="-69449"/>
            <a:ext cx="1330453" cy="812560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198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gradFill>
            <a:gsLst>
              <a:gs pos="71000">
                <a:srgbClr val="F4AF4C"/>
              </a:gs>
              <a:gs pos="0">
                <a:srgbClr val="F7C84F"/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-10194"/>
            <a:ext cx="12266733" cy="1420428"/>
            <a:chOff x="3043238" y="3078163"/>
            <a:chExt cx="6100762" cy="706438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1712" y="3078163"/>
              <a:ext cx="3062288" cy="374650"/>
            </a:xfrm>
            <a:custGeom>
              <a:avLst/>
              <a:gdLst>
                <a:gd name="T0" fmla="*/ 0 w 1929"/>
                <a:gd name="T1" fmla="*/ 236 h 236"/>
                <a:gd name="T2" fmla="*/ 1929 w 1929"/>
                <a:gd name="T3" fmla="*/ 119 h 236"/>
                <a:gd name="T4" fmla="*/ 1929 w 1929"/>
                <a:gd name="T5" fmla="*/ 0 h 236"/>
                <a:gd name="T6" fmla="*/ 379 w 1929"/>
                <a:gd name="T7" fmla="*/ 0 h 236"/>
                <a:gd name="T8" fmla="*/ 0 w 192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236">
                  <a:moveTo>
                    <a:pt x="0" y="236"/>
                  </a:moveTo>
                  <a:lnTo>
                    <a:pt x="1929" y="119"/>
                  </a:lnTo>
                  <a:lnTo>
                    <a:pt x="1929" y="0"/>
                  </a:lnTo>
                  <a:lnTo>
                    <a:pt x="379" y="0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FED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043238" y="3078163"/>
              <a:ext cx="3640138" cy="706438"/>
            </a:xfrm>
            <a:custGeom>
              <a:avLst/>
              <a:gdLst>
                <a:gd name="T0" fmla="*/ 0 w 2293"/>
                <a:gd name="T1" fmla="*/ 445 h 445"/>
                <a:gd name="T2" fmla="*/ 1804 w 2293"/>
                <a:gd name="T3" fmla="*/ 304 h 445"/>
                <a:gd name="T4" fmla="*/ 2293 w 2293"/>
                <a:gd name="T5" fmla="*/ 0 h 445"/>
                <a:gd name="T6" fmla="*/ 0 w 2293"/>
                <a:gd name="T7" fmla="*/ 0 h 445"/>
                <a:gd name="T8" fmla="*/ 0 w 2293"/>
                <a:gd name="T9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3" h="445">
                  <a:moveTo>
                    <a:pt x="0" y="445"/>
                  </a:moveTo>
                  <a:lnTo>
                    <a:pt x="1804" y="304"/>
                  </a:lnTo>
                  <a:lnTo>
                    <a:pt x="2293" y="0"/>
                  </a:lnTo>
                  <a:lnTo>
                    <a:pt x="0" y="0"/>
                  </a:lnTo>
                  <a:lnTo>
                    <a:pt x="0" y="445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4AF4C"/>
                </a:gs>
                <a:gs pos="76000">
                  <a:srgbClr val="F7C84F"/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91" y="-69449"/>
            <a:ext cx="1330453" cy="812560"/>
          </a:xfrm>
          <a:prstGeom prst="rect">
            <a:avLst/>
          </a:prstGeom>
        </p:spPr>
      </p:pic>
      <p:grpSp>
        <p:nvGrpSpPr>
          <p:cNvPr id="14" name="Group 13"/>
          <p:cNvGrpSpPr/>
          <p:nvPr userDrawn="1"/>
        </p:nvGrpSpPr>
        <p:grpSpPr>
          <a:xfrm>
            <a:off x="499103" y="1615816"/>
            <a:ext cx="4819347" cy="4525963"/>
            <a:chOff x="2836676" y="-1365138"/>
            <a:chExt cx="4293856" cy="1122199"/>
          </a:xfrm>
        </p:grpSpPr>
        <p:sp>
          <p:nvSpPr>
            <p:cNvPr id="15" name="Rounded Rectangle 14"/>
            <p:cNvSpPr/>
            <p:nvPr/>
          </p:nvSpPr>
          <p:spPr>
            <a:xfrm>
              <a:off x="2836676" y="-1365138"/>
              <a:ext cx="4293856" cy="1122199"/>
            </a:xfrm>
            <a:prstGeom prst="roundRect">
              <a:avLst>
                <a:gd name="adj" fmla="val 6283"/>
              </a:avLst>
            </a:prstGeom>
            <a:solidFill>
              <a:srgbClr val="F6F7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946810" y="-1331664"/>
              <a:ext cx="4071422" cy="1053468"/>
            </a:xfrm>
            <a:prstGeom prst="roundRect">
              <a:avLst>
                <a:gd name="adj" fmla="val 678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580000" sx="92000" sy="92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22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gradFill>
          <a:gsLst>
            <a:gs pos="29000">
              <a:srgbClr val="F4AF4C"/>
            </a:gs>
            <a:gs pos="76000">
              <a:srgbClr val="F7C84F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5899574" y="854286"/>
            <a:ext cx="6292426" cy="6003714"/>
          </a:xfrm>
          <a:custGeom>
            <a:avLst/>
            <a:gdLst>
              <a:gd name="connsiteX0" fmla="*/ 3696547 w 6292426"/>
              <a:gd name="connsiteY0" fmla="*/ 0 h 6003714"/>
              <a:gd name="connsiteX1" fmla="*/ 6047894 w 6292426"/>
              <a:gd name="connsiteY1" fmla="*/ 844111 h 6003714"/>
              <a:gd name="connsiteX2" fmla="*/ 6292426 w 6292426"/>
              <a:gd name="connsiteY2" fmla="*/ 1066356 h 6003714"/>
              <a:gd name="connsiteX3" fmla="*/ 6292426 w 6292426"/>
              <a:gd name="connsiteY3" fmla="*/ 6003714 h 6003714"/>
              <a:gd name="connsiteX4" fmla="*/ 811074 w 6292426"/>
              <a:gd name="connsiteY4" fmla="*/ 6003714 h 6003714"/>
              <a:gd name="connsiteX5" fmla="*/ 631312 w 6292426"/>
              <a:gd name="connsiteY5" fmla="*/ 5763322 h 6003714"/>
              <a:gd name="connsiteX6" fmla="*/ 0 w 6292426"/>
              <a:gd name="connsiteY6" fmla="*/ 3696547 h 6003714"/>
              <a:gd name="connsiteX7" fmla="*/ 3696547 w 6292426"/>
              <a:gd name="connsiteY7" fmla="*/ 0 h 600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2426" h="6003714">
                <a:moveTo>
                  <a:pt x="3696547" y="0"/>
                </a:moveTo>
                <a:cubicBezTo>
                  <a:pt x="4589724" y="0"/>
                  <a:pt x="5408913" y="316777"/>
                  <a:pt x="6047894" y="844111"/>
                </a:cubicBezTo>
                <a:lnTo>
                  <a:pt x="6292426" y="1066356"/>
                </a:lnTo>
                <a:lnTo>
                  <a:pt x="6292426" y="6003714"/>
                </a:lnTo>
                <a:lnTo>
                  <a:pt x="811074" y="6003714"/>
                </a:lnTo>
                <a:lnTo>
                  <a:pt x="631312" y="5763322"/>
                </a:lnTo>
                <a:cubicBezTo>
                  <a:pt x="232735" y="5173349"/>
                  <a:pt x="0" y="4462127"/>
                  <a:pt x="0" y="3696547"/>
                </a:cubicBezTo>
                <a:cubicBezTo>
                  <a:pt x="0" y="1655000"/>
                  <a:pt x="1655000" y="0"/>
                  <a:pt x="3696547" y="0"/>
                </a:cubicBezTo>
                <a:close/>
              </a:path>
            </a:pathLst>
          </a:custGeom>
          <a:solidFill>
            <a:srgbClr val="FED5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20808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-1" y="-2867"/>
            <a:ext cx="12192001" cy="3589446"/>
          </a:xfrm>
          <a:custGeom>
            <a:avLst/>
            <a:gdLst>
              <a:gd name="T0" fmla="*/ 0 w 2293"/>
              <a:gd name="T1" fmla="*/ 445 h 445"/>
              <a:gd name="T2" fmla="*/ 1804 w 2293"/>
              <a:gd name="T3" fmla="*/ 304 h 445"/>
              <a:gd name="T4" fmla="*/ 2293 w 2293"/>
              <a:gd name="T5" fmla="*/ 0 h 445"/>
              <a:gd name="T6" fmla="*/ 0 w 2293"/>
              <a:gd name="T7" fmla="*/ 0 h 445"/>
              <a:gd name="T8" fmla="*/ 0 w 2293"/>
              <a:gd name="T9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3" h="445">
                <a:moveTo>
                  <a:pt x="0" y="445"/>
                </a:moveTo>
                <a:lnTo>
                  <a:pt x="1804" y="304"/>
                </a:lnTo>
                <a:lnTo>
                  <a:pt x="2293" y="0"/>
                </a:lnTo>
                <a:lnTo>
                  <a:pt x="0" y="0"/>
                </a:lnTo>
                <a:lnTo>
                  <a:pt x="0" y="445"/>
                </a:lnTo>
                <a:close/>
              </a:path>
            </a:pathLst>
          </a:custGeom>
          <a:gradFill>
            <a:gsLst>
              <a:gs pos="0">
                <a:srgbClr val="F7C84F"/>
              </a:gs>
              <a:gs pos="100000">
                <a:srgbClr val="EF8A4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374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gradFill>
            <a:gsLst>
              <a:gs pos="43000">
                <a:srgbClr val="47899B"/>
              </a:gs>
              <a:gs pos="65000">
                <a:srgbClr val="387C8B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0" y="-10194"/>
            <a:ext cx="12266733" cy="1420428"/>
            <a:chOff x="3043238" y="3078163"/>
            <a:chExt cx="6100762" cy="706438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081712" y="3078163"/>
              <a:ext cx="3062288" cy="374650"/>
            </a:xfrm>
            <a:custGeom>
              <a:avLst/>
              <a:gdLst>
                <a:gd name="T0" fmla="*/ 0 w 1929"/>
                <a:gd name="T1" fmla="*/ 236 h 236"/>
                <a:gd name="T2" fmla="*/ 1929 w 1929"/>
                <a:gd name="T3" fmla="*/ 119 h 236"/>
                <a:gd name="T4" fmla="*/ 1929 w 1929"/>
                <a:gd name="T5" fmla="*/ 0 h 236"/>
                <a:gd name="T6" fmla="*/ 379 w 1929"/>
                <a:gd name="T7" fmla="*/ 0 h 236"/>
                <a:gd name="T8" fmla="*/ 0 w 192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236">
                  <a:moveTo>
                    <a:pt x="0" y="236"/>
                  </a:moveTo>
                  <a:lnTo>
                    <a:pt x="1929" y="119"/>
                  </a:lnTo>
                  <a:lnTo>
                    <a:pt x="1929" y="0"/>
                  </a:lnTo>
                  <a:lnTo>
                    <a:pt x="379" y="0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59A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043238" y="3078163"/>
              <a:ext cx="3640138" cy="706438"/>
            </a:xfrm>
            <a:custGeom>
              <a:avLst/>
              <a:gdLst>
                <a:gd name="T0" fmla="*/ 0 w 2293"/>
                <a:gd name="T1" fmla="*/ 445 h 445"/>
                <a:gd name="T2" fmla="*/ 1804 w 2293"/>
                <a:gd name="T3" fmla="*/ 304 h 445"/>
                <a:gd name="T4" fmla="*/ 2293 w 2293"/>
                <a:gd name="T5" fmla="*/ 0 h 445"/>
                <a:gd name="T6" fmla="*/ 0 w 2293"/>
                <a:gd name="T7" fmla="*/ 0 h 445"/>
                <a:gd name="T8" fmla="*/ 0 w 2293"/>
                <a:gd name="T9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3" h="445">
                  <a:moveTo>
                    <a:pt x="0" y="445"/>
                  </a:moveTo>
                  <a:lnTo>
                    <a:pt x="1804" y="304"/>
                  </a:lnTo>
                  <a:lnTo>
                    <a:pt x="2293" y="0"/>
                  </a:lnTo>
                  <a:lnTo>
                    <a:pt x="0" y="0"/>
                  </a:lnTo>
                  <a:lnTo>
                    <a:pt x="0" y="445"/>
                  </a:lnTo>
                  <a:close/>
                </a:path>
              </a:pathLst>
            </a:custGeom>
            <a:gradFill>
              <a:gsLst>
                <a:gs pos="43000">
                  <a:srgbClr val="47899B"/>
                </a:gs>
                <a:gs pos="65000">
                  <a:srgbClr val="387C8B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91" y="-69449"/>
            <a:ext cx="1330453" cy="81256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383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6591574"/>
            <a:ext cx="10614660" cy="266426"/>
          </a:xfrm>
          <a:custGeom>
            <a:avLst/>
            <a:gdLst/>
            <a:ahLst/>
            <a:cxnLst/>
            <a:rect l="l" t="t" r="r" b="b"/>
            <a:pathLst>
              <a:path w="10680700" h="365759">
                <a:moveTo>
                  <a:pt x="0" y="365760"/>
                </a:moveTo>
                <a:lnTo>
                  <a:pt x="10680192" y="365760"/>
                </a:lnTo>
                <a:lnTo>
                  <a:pt x="10680192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1978" y="6591761"/>
            <a:ext cx="812025" cy="266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5"/>
          <p:cNvSpPr/>
          <p:nvPr userDrawn="1"/>
        </p:nvSpPr>
        <p:spPr>
          <a:xfrm>
            <a:off x="11721321" y="6591574"/>
            <a:ext cx="470678" cy="266426"/>
          </a:xfrm>
          <a:custGeom>
            <a:avLst/>
            <a:gdLst/>
            <a:ahLst/>
            <a:cxnLst/>
            <a:rect l="l" t="t" r="r" b="b"/>
            <a:pathLst>
              <a:path w="396240" h="365759">
                <a:moveTo>
                  <a:pt x="0" y="365760"/>
                </a:moveTo>
                <a:lnTo>
                  <a:pt x="396240" y="365760"/>
                </a:lnTo>
                <a:lnTo>
                  <a:pt x="39624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gradFill>
            <a:gsLst>
              <a:gs pos="43000">
                <a:srgbClr val="47899B"/>
              </a:gs>
              <a:gs pos="65000">
                <a:srgbClr val="387C8B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47318" y="6641431"/>
            <a:ext cx="414274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0" i="0" kern="1200" spc="0">
                <a:solidFill>
                  <a:srgbClr val="E7E6E6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0" y="-10194"/>
            <a:ext cx="12266733" cy="1420428"/>
            <a:chOff x="3043238" y="3078163"/>
            <a:chExt cx="6100762" cy="706438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081712" y="3078163"/>
              <a:ext cx="3062288" cy="374650"/>
            </a:xfrm>
            <a:custGeom>
              <a:avLst/>
              <a:gdLst>
                <a:gd name="T0" fmla="*/ 0 w 1929"/>
                <a:gd name="T1" fmla="*/ 236 h 236"/>
                <a:gd name="T2" fmla="*/ 1929 w 1929"/>
                <a:gd name="T3" fmla="*/ 119 h 236"/>
                <a:gd name="T4" fmla="*/ 1929 w 1929"/>
                <a:gd name="T5" fmla="*/ 0 h 236"/>
                <a:gd name="T6" fmla="*/ 379 w 1929"/>
                <a:gd name="T7" fmla="*/ 0 h 236"/>
                <a:gd name="T8" fmla="*/ 0 w 192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236">
                  <a:moveTo>
                    <a:pt x="0" y="236"/>
                  </a:moveTo>
                  <a:lnTo>
                    <a:pt x="1929" y="119"/>
                  </a:lnTo>
                  <a:lnTo>
                    <a:pt x="1929" y="0"/>
                  </a:lnTo>
                  <a:lnTo>
                    <a:pt x="379" y="0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59A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043238" y="3078163"/>
              <a:ext cx="3640138" cy="706438"/>
            </a:xfrm>
            <a:custGeom>
              <a:avLst/>
              <a:gdLst>
                <a:gd name="T0" fmla="*/ 0 w 2293"/>
                <a:gd name="T1" fmla="*/ 445 h 445"/>
                <a:gd name="T2" fmla="*/ 1804 w 2293"/>
                <a:gd name="T3" fmla="*/ 304 h 445"/>
                <a:gd name="T4" fmla="*/ 2293 w 2293"/>
                <a:gd name="T5" fmla="*/ 0 h 445"/>
                <a:gd name="T6" fmla="*/ 0 w 2293"/>
                <a:gd name="T7" fmla="*/ 0 h 445"/>
                <a:gd name="T8" fmla="*/ 0 w 2293"/>
                <a:gd name="T9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3" h="445">
                  <a:moveTo>
                    <a:pt x="0" y="445"/>
                  </a:moveTo>
                  <a:lnTo>
                    <a:pt x="1804" y="304"/>
                  </a:lnTo>
                  <a:lnTo>
                    <a:pt x="2293" y="0"/>
                  </a:lnTo>
                  <a:lnTo>
                    <a:pt x="0" y="0"/>
                  </a:lnTo>
                  <a:lnTo>
                    <a:pt x="0" y="445"/>
                  </a:lnTo>
                  <a:close/>
                </a:path>
              </a:pathLst>
            </a:custGeom>
            <a:gradFill>
              <a:gsLst>
                <a:gs pos="43000">
                  <a:srgbClr val="47899B"/>
                </a:gs>
                <a:gs pos="65000">
                  <a:srgbClr val="387C8B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91" y="-69449"/>
            <a:ext cx="1330453" cy="812560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499103" y="1615816"/>
            <a:ext cx="4819347" cy="4525963"/>
            <a:chOff x="2836676" y="-1365138"/>
            <a:chExt cx="4293856" cy="1122199"/>
          </a:xfrm>
        </p:grpSpPr>
        <p:sp>
          <p:nvSpPr>
            <p:cNvPr id="11" name="Rounded Rectangle 10"/>
            <p:cNvSpPr/>
            <p:nvPr/>
          </p:nvSpPr>
          <p:spPr>
            <a:xfrm>
              <a:off x="2836676" y="-1365138"/>
              <a:ext cx="4293856" cy="1122199"/>
            </a:xfrm>
            <a:prstGeom prst="roundRect">
              <a:avLst>
                <a:gd name="adj" fmla="val 6283"/>
              </a:avLst>
            </a:prstGeom>
            <a:solidFill>
              <a:srgbClr val="F6F7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946810" y="-1331664"/>
              <a:ext cx="4071422" cy="1053468"/>
            </a:xfrm>
            <a:prstGeom prst="roundRect">
              <a:avLst>
                <a:gd name="adj" fmla="val 678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580000" sx="92000" sy="92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1321" y="6591761"/>
            <a:ext cx="432524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1100" b="0" i="0" kern="1200" spc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4B55A833-DF1B-2447-959D-CB82FECE49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794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gradFill>
          <a:gsLst>
            <a:gs pos="43000">
              <a:srgbClr val="47899B"/>
            </a:gs>
            <a:gs pos="65000">
              <a:srgbClr val="387C8B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5899574" y="854286"/>
            <a:ext cx="6292426" cy="6003714"/>
          </a:xfrm>
          <a:custGeom>
            <a:avLst/>
            <a:gdLst>
              <a:gd name="connsiteX0" fmla="*/ 3696547 w 6292426"/>
              <a:gd name="connsiteY0" fmla="*/ 0 h 6003714"/>
              <a:gd name="connsiteX1" fmla="*/ 6047894 w 6292426"/>
              <a:gd name="connsiteY1" fmla="*/ 844111 h 6003714"/>
              <a:gd name="connsiteX2" fmla="*/ 6292426 w 6292426"/>
              <a:gd name="connsiteY2" fmla="*/ 1066356 h 6003714"/>
              <a:gd name="connsiteX3" fmla="*/ 6292426 w 6292426"/>
              <a:gd name="connsiteY3" fmla="*/ 6003714 h 6003714"/>
              <a:gd name="connsiteX4" fmla="*/ 811074 w 6292426"/>
              <a:gd name="connsiteY4" fmla="*/ 6003714 h 6003714"/>
              <a:gd name="connsiteX5" fmla="*/ 631312 w 6292426"/>
              <a:gd name="connsiteY5" fmla="*/ 5763322 h 6003714"/>
              <a:gd name="connsiteX6" fmla="*/ 0 w 6292426"/>
              <a:gd name="connsiteY6" fmla="*/ 3696547 h 6003714"/>
              <a:gd name="connsiteX7" fmla="*/ 3696547 w 6292426"/>
              <a:gd name="connsiteY7" fmla="*/ 0 h 600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2426" h="6003714">
                <a:moveTo>
                  <a:pt x="3696547" y="0"/>
                </a:moveTo>
                <a:cubicBezTo>
                  <a:pt x="4589724" y="0"/>
                  <a:pt x="5408913" y="316777"/>
                  <a:pt x="6047894" y="844111"/>
                </a:cubicBezTo>
                <a:lnTo>
                  <a:pt x="6292426" y="1066356"/>
                </a:lnTo>
                <a:lnTo>
                  <a:pt x="6292426" y="6003714"/>
                </a:lnTo>
                <a:lnTo>
                  <a:pt x="811074" y="6003714"/>
                </a:lnTo>
                <a:lnTo>
                  <a:pt x="631312" y="5763322"/>
                </a:lnTo>
                <a:cubicBezTo>
                  <a:pt x="232735" y="5173349"/>
                  <a:pt x="0" y="4462127"/>
                  <a:pt x="0" y="3696547"/>
                </a:cubicBezTo>
                <a:cubicBezTo>
                  <a:pt x="0" y="1655000"/>
                  <a:pt x="1655000" y="0"/>
                  <a:pt x="3696547" y="0"/>
                </a:cubicBezTo>
                <a:close/>
              </a:path>
            </a:pathLst>
          </a:custGeom>
          <a:solidFill>
            <a:srgbClr val="59A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51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3BF8BD-C09A-974C-88D6-E4E2702EB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EAB9D-B8F8-6C45-80FE-34E856AC7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5072E-2B7C-AE44-9E52-3ECC0D66E2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7EF0E-3F82-064C-901C-282EE1DC94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NS4edTM Pathway2CareersTM 2018 Trademark NS4ed, LLC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B783E-A19C-BC40-9718-FD5D91747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5A833-DF1B-2447-959D-CB82FECE49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99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77" r:id="rId4"/>
    <p:sldLayoutId id="2147483668" r:id="rId5"/>
    <p:sldLayoutId id="2147483669" r:id="rId6"/>
    <p:sldLayoutId id="2147483662" r:id="rId7"/>
    <p:sldLayoutId id="2147483674" r:id="rId8"/>
    <p:sldLayoutId id="2147483667" r:id="rId9"/>
    <p:sldLayoutId id="2147483670" r:id="rId10"/>
    <p:sldLayoutId id="2147483663" r:id="rId11"/>
    <p:sldLayoutId id="2147483675" r:id="rId12"/>
    <p:sldLayoutId id="2147483666" r:id="rId13"/>
    <p:sldLayoutId id="2147483671" r:id="rId14"/>
    <p:sldLayoutId id="2147483661" r:id="rId15"/>
    <p:sldLayoutId id="2147483676" r:id="rId16"/>
    <p:sldLayoutId id="2147483665" r:id="rId17"/>
    <p:sldLayoutId id="2147483672" r:id="rId18"/>
    <p:sldLayoutId id="2147483673" r:id="rId19"/>
    <p:sldLayoutId id="2147483664" r:id="rId20"/>
    <p:sldLayoutId id="2147483655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careertech.org/career-cluster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29" y="3083366"/>
            <a:ext cx="4788479" cy="3264873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-1" y="-2867"/>
            <a:ext cx="12192001" cy="3970568"/>
          </a:xfrm>
          <a:custGeom>
            <a:avLst/>
            <a:gdLst>
              <a:gd name="T0" fmla="*/ 0 w 2293"/>
              <a:gd name="T1" fmla="*/ 445 h 445"/>
              <a:gd name="T2" fmla="*/ 1804 w 2293"/>
              <a:gd name="T3" fmla="*/ 304 h 445"/>
              <a:gd name="T4" fmla="*/ 2293 w 2293"/>
              <a:gd name="T5" fmla="*/ 0 h 445"/>
              <a:gd name="T6" fmla="*/ 0 w 2293"/>
              <a:gd name="T7" fmla="*/ 0 h 445"/>
              <a:gd name="T8" fmla="*/ 0 w 2293"/>
              <a:gd name="T9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3" h="445">
                <a:moveTo>
                  <a:pt x="0" y="445"/>
                </a:moveTo>
                <a:lnTo>
                  <a:pt x="1804" y="304"/>
                </a:lnTo>
                <a:lnTo>
                  <a:pt x="2293" y="0"/>
                </a:lnTo>
                <a:lnTo>
                  <a:pt x="0" y="0"/>
                </a:lnTo>
                <a:lnTo>
                  <a:pt x="0" y="445"/>
                </a:lnTo>
                <a:close/>
              </a:path>
            </a:pathLst>
          </a:cu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87EE3E-6380-481F-8A21-0E25C04DB2B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110532" y="679409"/>
            <a:ext cx="9144000" cy="1658159"/>
          </a:xfrm>
        </p:spPr>
        <p:txBody>
          <a:bodyPr anchor="ctr" anchorCtr="0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Malgun Gothic Semilight" panose="020B0502040204020203" pitchFamily="34" charset="-128"/>
                <a:cs typeface="Arial" panose="020B0604020202020204" pitchFamily="34" charset="0"/>
              </a:rPr>
              <a:t>Clusters, Pathways, and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Malgun Gothic Semilight" panose="020B0502040204020203" pitchFamily="34" charset="-128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Malgun Gothic Semilight" panose="020B0502040204020203" pitchFamily="34" charset="-128"/>
                <a:cs typeface="Arial" panose="020B0604020202020204" pitchFamily="34" charset="0"/>
              </a:rPr>
              <a:t>High-Value Careers</a:t>
            </a:r>
          </a:p>
        </p:txBody>
      </p:sp>
    </p:spTree>
    <p:extLst>
      <p:ext uri="{BB962C8B-B14F-4D97-AF65-F5344CB8AC3E}">
        <p14:creationId xmlns:p14="http://schemas.microsoft.com/office/powerpoint/2010/main" val="767552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0E6320-C7D0-6E44-9117-DC01C089364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/>
              <a:t>NS4ed</a:t>
            </a:r>
            <a:r>
              <a:rPr lang="en-US" baseline="24305"/>
              <a:t>TM </a:t>
            </a:r>
            <a:r>
              <a:rPr lang="en-US"/>
              <a:t>Pathway2Careers</a:t>
            </a:r>
            <a:r>
              <a:rPr lang="en-US" baseline="24305"/>
              <a:t>TM </a:t>
            </a:r>
            <a:r>
              <a:rPr lang="en-US"/>
              <a:t>2018 Trademark NS4ed, LLC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657243-A0F4-5C40-A1C3-FCDD6B14E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BB911-88F3-0B42-B775-E049958C4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236" y="1220777"/>
            <a:ext cx="8583187" cy="537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56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DCAD2CD-6CC4-4346-B6F4-ED3E840D639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/>
              <a:t>NS4ed</a:t>
            </a:r>
            <a:r>
              <a:rPr lang="en-US" baseline="24305"/>
              <a:t>TM </a:t>
            </a:r>
            <a:r>
              <a:rPr lang="en-US"/>
              <a:t>Pathway2Careers</a:t>
            </a:r>
            <a:r>
              <a:rPr lang="en-US" baseline="24305"/>
              <a:t>TM </a:t>
            </a:r>
            <a:r>
              <a:rPr lang="en-US"/>
              <a:t>2018 Trademark NS4ed, LLC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033A23-AC3E-284B-ADE1-AC6432610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4F08CB8-5AE3-8247-896B-CDB66C070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302" y="1235676"/>
            <a:ext cx="9630205" cy="493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0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563C83-2C3F-7347-8779-1987A1F344A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/>
              <a:t>NS4ed</a:t>
            </a:r>
            <a:r>
              <a:rPr lang="en-US" baseline="24305"/>
              <a:t>TM </a:t>
            </a:r>
            <a:r>
              <a:rPr lang="en-US"/>
              <a:t>Pathway2Careers</a:t>
            </a:r>
            <a:r>
              <a:rPr lang="en-US" baseline="24305"/>
              <a:t>TM </a:t>
            </a:r>
            <a:r>
              <a:rPr lang="en-US"/>
              <a:t>2018 Trademark NS4ed, LLC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4BB2E8-8DF7-9242-A748-D8F9C322AB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 descr="A picture containing person, person, sign, wearing&#10;&#10;Description automatically generated">
            <a:extLst>
              <a:ext uri="{FF2B5EF4-FFF2-40B4-BE49-F238E27FC236}">
                <a16:creationId xmlns:a16="http://schemas.microsoft.com/office/drawing/2014/main" id="{464F2A51-8100-1F4A-9A0A-FEF3945B0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187" y="1075961"/>
            <a:ext cx="8927396" cy="551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16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DEC584-6DDD-134B-ADFF-801D4FCA4AA9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/>
              <a:t>NS4ed</a:t>
            </a:r>
            <a:r>
              <a:rPr lang="en-US" baseline="24305"/>
              <a:t>TM </a:t>
            </a:r>
            <a:r>
              <a:rPr lang="en-US"/>
              <a:t>Pathway2Careers</a:t>
            </a:r>
            <a:r>
              <a:rPr lang="en-US" baseline="24305"/>
              <a:t>TM </a:t>
            </a:r>
            <a:r>
              <a:rPr lang="en-US"/>
              <a:t>2018 Trademark NS4ed, LLC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498BA3-FA22-2D4F-ADFA-74A6A62588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8EF0746-C88C-024C-ADD7-CDA985420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107" y="1414952"/>
            <a:ext cx="9722541" cy="495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0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8540" y="1744663"/>
            <a:ext cx="5507748" cy="4395300"/>
            <a:chOff x="2915708" y="-1365138"/>
            <a:chExt cx="4293856" cy="1122199"/>
          </a:xfrm>
        </p:grpSpPr>
        <p:sp>
          <p:nvSpPr>
            <p:cNvPr id="7" name="Rounded Rectangle 6"/>
            <p:cNvSpPr/>
            <p:nvPr/>
          </p:nvSpPr>
          <p:spPr>
            <a:xfrm>
              <a:off x="2915708" y="-1365138"/>
              <a:ext cx="4293856" cy="1122199"/>
            </a:xfrm>
            <a:prstGeom prst="roundRect">
              <a:avLst>
                <a:gd name="adj" fmla="val 6283"/>
              </a:avLst>
            </a:prstGeom>
            <a:solidFill>
              <a:srgbClr val="F6F7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009780" y="-881495"/>
              <a:ext cx="4105711" cy="188199"/>
            </a:xfrm>
            <a:prstGeom prst="roundRect">
              <a:avLst>
                <a:gd name="adj" fmla="val 678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580000" sx="92000" sy="92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F33D358-DAAD-4D04-9789-193DFF3AF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277" y="1511561"/>
            <a:ext cx="5750128" cy="4969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87C075-BC09-486F-BF98-ABD32D7D81A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5233" y="225167"/>
            <a:ext cx="4264090" cy="8945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Career Clusters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59DDB-C59D-4158-9D27-804ECB9E953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744663"/>
            <a:ext cx="5856288" cy="1894277"/>
          </a:xfrm>
        </p:spPr>
        <p:txBody>
          <a:bodyPr>
            <a:normAutofit/>
          </a:bodyPr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81AE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Career Clusters Framework</a:t>
            </a:r>
          </a:p>
          <a:p>
            <a:pPr marL="0" indent="0" algn="ctr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46514" y="827287"/>
            <a:ext cx="51956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81AE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career clusters?</a:t>
            </a:r>
          </a:p>
        </p:txBody>
      </p:sp>
      <p:sp>
        <p:nvSpPr>
          <p:cNvPr id="9" name="Rectangle 8"/>
          <p:cNvSpPr/>
          <p:nvPr/>
        </p:nvSpPr>
        <p:spPr>
          <a:xfrm>
            <a:off x="888653" y="4760392"/>
            <a:ext cx="4427521" cy="920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Occupations are grouped into sixteen different clusters based on similarities in foundational knowledge and skills.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99121" y="3774849"/>
            <a:ext cx="4062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careertech.org/career-clusters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172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03787" y="1573117"/>
            <a:ext cx="5215878" cy="4587014"/>
            <a:chOff x="2836676" y="-1197664"/>
            <a:chExt cx="4293856" cy="954725"/>
          </a:xfrm>
        </p:grpSpPr>
        <p:sp>
          <p:nvSpPr>
            <p:cNvPr id="7" name="Rounded Rectangle 6"/>
            <p:cNvSpPr/>
            <p:nvPr/>
          </p:nvSpPr>
          <p:spPr>
            <a:xfrm>
              <a:off x="2836676" y="-1197664"/>
              <a:ext cx="4293856" cy="954725"/>
            </a:xfrm>
            <a:prstGeom prst="roundRect">
              <a:avLst>
                <a:gd name="adj" fmla="val 3637"/>
              </a:avLst>
            </a:prstGeom>
            <a:solidFill>
              <a:srgbClr val="F6F7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942980" y="-1167751"/>
              <a:ext cx="4086818" cy="893338"/>
            </a:xfrm>
            <a:prstGeom prst="roundRect">
              <a:avLst>
                <a:gd name="adj" fmla="val 3991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580000" sx="92000" sy="92000" algn="tl" rotWithShape="0">
                <a:prstClr val="black">
                  <a:alpha val="2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B5F8660-A882-4D10-A0AF-B96555D7DD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2759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Career Clusters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CC27C-27EA-4A81-8390-06F24DA39E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5404" y="3228820"/>
            <a:ext cx="3951665" cy="2479943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Within each cluster, pathways have been identified that focus on smaller subsets of related occupations.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Courses and training programs are outlined that can guide students as they progress toward career goals.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441D85-4FDD-41CD-8168-36ED8B2E5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608" y="1489114"/>
            <a:ext cx="5950594" cy="465169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109155" y="3800282"/>
            <a:ext cx="318278" cy="318278"/>
            <a:chOff x="5196497" y="5279147"/>
            <a:chExt cx="426098" cy="426098"/>
          </a:xfrm>
        </p:grpSpPr>
        <p:sp>
          <p:nvSpPr>
            <p:cNvPr id="10" name="Oval 9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rgbClr val="5593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15296" y="4858493"/>
            <a:ext cx="318278" cy="318278"/>
            <a:chOff x="5196497" y="5279147"/>
            <a:chExt cx="426098" cy="426098"/>
          </a:xfrm>
        </p:grpSpPr>
        <p:sp>
          <p:nvSpPr>
            <p:cNvPr id="13" name="Oval 12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rgbClr val="5593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920021" y="2142271"/>
            <a:ext cx="40905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81AE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career pathways?</a:t>
            </a: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9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3951798"/>
            <a:ext cx="12192000" cy="2644945"/>
          </a:xfrm>
          <a:prstGeom prst="rect">
            <a:avLst/>
          </a:prstGeom>
          <a:solidFill>
            <a:srgbClr val="81A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830A86-0C45-4056-A3BD-85FE900B3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144" y="1786886"/>
            <a:ext cx="5724524" cy="4197038"/>
          </a:xfrm>
          <a:prstGeom prst="rect">
            <a:avLst/>
          </a:pr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9B1B3BF-0B36-4D9D-AEBA-1C35835FF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8" y="1786886"/>
            <a:ext cx="5724525" cy="4197038"/>
          </a:xfrm>
          <a:prstGeom prst="rect">
            <a:avLst/>
          </a:pr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DB97888-A8F4-4B4D-97D2-E07ABE323D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76225" y="340439"/>
            <a:ext cx="5819775" cy="708025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Career Pathways for Students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506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555BE2-872F-427E-89EF-8FEAC61FE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4" y="3429000"/>
            <a:ext cx="4095750" cy="3019425"/>
          </a:xfrm>
          <a:prstGeom prst="rect">
            <a:avLst/>
          </a:pr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86E64A-4E7A-45E6-9871-901DA9E8E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279" y="248202"/>
            <a:ext cx="4235544" cy="3019425"/>
          </a:xfrm>
          <a:prstGeom prst="rect">
            <a:avLst/>
          </a:pr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8D0AA6-3679-4A73-94C0-ABF2AF127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2074" y="248202"/>
            <a:ext cx="4095750" cy="3019425"/>
          </a:xfrm>
          <a:prstGeom prst="rect">
            <a:avLst/>
          </a:pr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A73BBF-0649-439F-A8FC-27C19CB1C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4279" y="3429000"/>
            <a:ext cx="4235544" cy="3019425"/>
          </a:xfrm>
          <a:prstGeom prst="rect">
            <a:avLst/>
          </a:prstGeom>
          <a:solidFill>
            <a:srgbClr val="5593C7"/>
          </a:solidFill>
          <a:ln w="12700" cap="flat" cmpd="sng" algn="ctr">
            <a:noFill/>
            <a:prstDash val="solid"/>
            <a:miter lim="800000"/>
          </a:ln>
          <a:effectLst>
            <a:outerShdw blurRad="749300" dist="444500" dir="2880000" sx="93000" sy="93000" algn="tl" rotWithShape="0">
              <a:prstClr val="black">
                <a:alpha val="26000"/>
              </a:prstClr>
            </a:outerShdw>
          </a:effectLst>
        </p:spPr>
      </p:pic>
      <p:sp>
        <p:nvSpPr>
          <p:cNvPr id="3" name="Footer Placeholder 2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877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F8A4C"/>
            </a:gs>
            <a:gs pos="100000">
              <a:srgbClr val="F1A1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5899574" y="854286"/>
            <a:ext cx="6292426" cy="6003714"/>
          </a:xfrm>
          <a:custGeom>
            <a:avLst/>
            <a:gdLst>
              <a:gd name="connsiteX0" fmla="*/ 3696547 w 6292426"/>
              <a:gd name="connsiteY0" fmla="*/ 0 h 6003714"/>
              <a:gd name="connsiteX1" fmla="*/ 6047894 w 6292426"/>
              <a:gd name="connsiteY1" fmla="*/ 844111 h 6003714"/>
              <a:gd name="connsiteX2" fmla="*/ 6292426 w 6292426"/>
              <a:gd name="connsiteY2" fmla="*/ 1066356 h 6003714"/>
              <a:gd name="connsiteX3" fmla="*/ 6292426 w 6292426"/>
              <a:gd name="connsiteY3" fmla="*/ 6003714 h 6003714"/>
              <a:gd name="connsiteX4" fmla="*/ 811074 w 6292426"/>
              <a:gd name="connsiteY4" fmla="*/ 6003714 h 6003714"/>
              <a:gd name="connsiteX5" fmla="*/ 631312 w 6292426"/>
              <a:gd name="connsiteY5" fmla="*/ 5763322 h 6003714"/>
              <a:gd name="connsiteX6" fmla="*/ 0 w 6292426"/>
              <a:gd name="connsiteY6" fmla="*/ 3696547 h 6003714"/>
              <a:gd name="connsiteX7" fmla="*/ 3696547 w 6292426"/>
              <a:gd name="connsiteY7" fmla="*/ 0 h 600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2426" h="6003714">
                <a:moveTo>
                  <a:pt x="3696547" y="0"/>
                </a:moveTo>
                <a:cubicBezTo>
                  <a:pt x="4589724" y="0"/>
                  <a:pt x="5408913" y="316777"/>
                  <a:pt x="6047894" y="844111"/>
                </a:cubicBezTo>
                <a:lnTo>
                  <a:pt x="6292426" y="1066356"/>
                </a:lnTo>
                <a:lnTo>
                  <a:pt x="6292426" y="6003714"/>
                </a:lnTo>
                <a:lnTo>
                  <a:pt x="811074" y="6003714"/>
                </a:lnTo>
                <a:lnTo>
                  <a:pt x="631312" y="5763322"/>
                </a:lnTo>
                <a:cubicBezTo>
                  <a:pt x="232735" y="5173349"/>
                  <a:pt x="0" y="4462127"/>
                  <a:pt x="0" y="3696547"/>
                </a:cubicBezTo>
                <a:cubicBezTo>
                  <a:pt x="0" y="1655000"/>
                  <a:pt x="1655000" y="0"/>
                  <a:pt x="3696547" y="0"/>
                </a:cubicBezTo>
                <a:close/>
              </a:path>
            </a:pathLst>
          </a:custGeom>
          <a:solidFill>
            <a:srgbClr val="FBB4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F0ABF1-AD03-9042-94D6-31F53AB7CD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073" t="50770" r="7350" b="31648"/>
          <a:stretch/>
        </p:blipFill>
        <p:spPr>
          <a:xfrm>
            <a:off x="946206" y="643950"/>
            <a:ext cx="3196425" cy="3196425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50656101-8EBE-7044-BD89-350C15269726}"/>
              </a:ext>
            </a:extLst>
          </p:cNvPr>
          <p:cNvSpPr txBox="1">
            <a:spLocks/>
          </p:cNvSpPr>
          <p:nvPr/>
        </p:nvSpPr>
        <p:spPr>
          <a:xfrm>
            <a:off x="2893618" y="4416890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Career Engaged</a:t>
            </a:r>
          </a:p>
        </p:txBody>
      </p:sp>
    </p:spTree>
    <p:extLst>
      <p:ext uri="{BB962C8B-B14F-4D97-AF65-F5344CB8AC3E}">
        <p14:creationId xmlns:p14="http://schemas.microsoft.com/office/powerpoint/2010/main" val="1224119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4929299" y="4750796"/>
            <a:ext cx="2712923" cy="1300412"/>
          </a:xfrm>
          <a:prstGeom prst="rect">
            <a:avLst/>
          </a:prstGeom>
          <a:solidFill>
            <a:srgbClr val="F1A150"/>
          </a:solidFill>
          <a:ln w="38100">
            <a:solidFill>
              <a:srgbClr val="EF8A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298140" y="1496416"/>
            <a:ext cx="11430034" cy="2302532"/>
          </a:xfrm>
          <a:prstGeom prst="roundRect">
            <a:avLst>
              <a:gd name="adj" fmla="val 6283"/>
            </a:avLst>
          </a:prstGeom>
          <a:solidFill>
            <a:srgbClr val="F6F7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D89E51-FD34-4712-AE56-B7FBEE902722}"/>
              </a:ext>
            </a:extLst>
          </p:cNvPr>
          <p:cNvSpPr txBox="1"/>
          <p:nvPr/>
        </p:nvSpPr>
        <p:spPr>
          <a:xfrm>
            <a:off x="5847793" y="2299061"/>
            <a:ext cx="1667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400" dirty="0">
                <a:latin typeface="+mj-lt"/>
                <a:cs typeface="Arial" panose="020B0604020202020204" pitchFamily="34" charset="0"/>
              </a:rPr>
              <a:t>Establish connections with local employers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180362D-4C98-4504-8522-72670DB3497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2" b="25048"/>
          <a:stretch/>
        </p:blipFill>
        <p:spPr>
          <a:xfrm>
            <a:off x="444429" y="1618644"/>
            <a:ext cx="4863875" cy="2011680"/>
          </a:xfrm>
          <a:prstGeom prst="roundRect">
            <a:avLst>
              <a:gd name="adj" fmla="val 6558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921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891CEF-1CA4-4168-9972-EC5D36CCC0C7}"/>
              </a:ext>
            </a:extLst>
          </p:cNvPr>
          <p:cNvSpPr txBox="1"/>
          <p:nvPr/>
        </p:nvSpPr>
        <p:spPr>
          <a:xfrm>
            <a:off x="2450464" y="4115815"/>
            <a:ext cx="656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EF8A4C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j-cs"/>
              </a:rPr>
              <a:t>Process for Initiating Education-Industry Connections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-69449"/>
            <a:ext cx="12266733" cy="1479683"/>
            <a:chOff x="0" y="-69449"/>
            <a:chExt cx="12266733" cy="1479683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-10194"/>
              <a:ext cx="12266733" cy="1420428"/>
              <a:chOff x="3043238" y="3078163"/>
              <a:chExt cx="6100762" cy="70643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081712" y="3078163"/>
                <a:ext cx="3062288" cy="374650"/>
              </a:xfrm>
              <a:custGeom>
                <a:avLst/>
                <a:gdLst>
                  <a:gd name="T0" fmla="*/ 0 w 1929"/>
                  <a:gd name="T1" fmla="*/ 236 h 236"/>
                  <a:gd name="T2" fmla="*/ 1929 w 1929"/>
                  <a:gd name="T3" fmla="*/ 119 h 236"/>
                  <a:gd name="T4" fmla="*/ 1929 w 1929"/>
                  <a:gd name="T5" fmla="*/ 0 h 236"/>
                  <a:gd name="T6" fmla="*/ 379 w 1929"/>
                  <a:gd name="T7" fmla="*/ 0 h 236"/>
                  <a:gd name="T8" fmla="*/ 0 w 1929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9" h="236">
                    <a:moveTo>
                      <a:pt x="0" y="236"/>
                    </a:moveTo>
                    <a:lnTo>
                      <a:pt x="1929" y="119"/>
                    </a:lnTo>
                    <a:lnTo>
                      <a:pt x="1929" y="0"/>
                    </a:lnTo>
                    <a:lnTo>
                      <a:pt x="379" y="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FBB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3043238" y="3078163"/>
                <a:ext cx="3640138" cy="706438"/>
              </a:xfrm>
              <a:custGeom>
                <a:avLst/>
                <a:gdLst>
                  <a:gd name="T0" fmla="*/ 0 w 2293"/>
                  <a:gd name="T1" fmla="*/ 445 h 445"/>
                  <a:gd name="T2" fmla="*/ 1804 w 2293"/>
                  <a:gd name="T3" fmla="*/ 304 h 445"/>
                  <a:gd name="T4" fmla="*/ 2293 w 2293"/>
                  <a:gd name="T5" fmla="*/ 0 h 445"/>
                  <a:gd name="T6" fmla="*/ 0 w 2293"/>
                  <a:gd name="T7" fmla="*/ 0 h 445"/>
                  <a:gd name="T8" fmla="*/ 0 w 2293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3" h="445">
                    <a:moveTo>
                      <a:pt x="0" y="445"/>
                    </a:moveTo>
                    <a:lnTo>
                      <a:pt x="1804" y="304"/>
                    </a:lnTo>
                    <a:lnTo>
                      <a:pt x="2293" y="0"/>
                    </a:lnTo>
                    <a:lnTo>
                      <a:pt x="0" y="0"/>
                    </a:lnTo>
                    <a:lnTo>
                      <a:pt x="0" y="445"/>
                    </a:lnTo>
                    <a:close/>
                  </a:path>
                </a:pathLst>
              </a:custGeom>
              <a:gradFill>
                <a:gsLst>
                  <a:gs pos="0">
                    <a:srgbClr val="EF8A4C"/>
                  </a:gs>
                  <a:gs pos="100000">
                    <a:srgbClr val="F1A15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9391" y="-69449"/>
              <a:ext cx="1330453" cy="812560"/>
            </a:xfrm>
            <a:prstGeom prst="rect">
              <a:avLst/>
            </a:prstGeom>
          </p:spPr>
        </p:pic>
      </p:grpSp>
      <p:sp>
        <p:nvSpPr>
          <p:cNvPr id="17" name="Title 3">
            <a:extLst>
              <a:ext uri="{FF2B5EF4-FFF2-40B4-BE49-F238E27FC236}">
                <a16:creationId xmlns:a16="http://schemas.microsoft.com/office/drawing/2014/main" id="{ADB97888-A8F4-4B4D-97D2-E07ABE323DBB}"/>
              </a:ext>
            </a:extLst>
          </p:cNvPr>
          <p:cNvSpPr txBox="1">
            <a:spLocks/>
          </p:cNvSpPr>
          <p:nvPr/>
        </p:nvSpPr>
        <p:spPr>
          <a:xfrm>
            <a:off x="384923" y="388960"/>
            <a:ext cx="4693741" cy="7083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Data-Informed Career Education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9931" y="1666680"/>
            <a:ext cx="29908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7" indent="0" algn="ctr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en-US" sz="2000" dirty="0">
                <a:solidFill>
                  <a:srgbClr val="EF8A4C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j-cs"/>
              </a:rPr>
              <a:t>Employer Relationships</a:t>
            </a:r>
          </a:p>
        </p:txBody>
      </p:sp>
      <p:sp>
        <p:nvSpPr>
          <p:cNvPr id="3" name="Rectangle 2"/>
          <p:cNvSpPr/>
          <p:nvPr/>
        </p:nvSpPr>
        <p:spPr>
          <a:xfrm>
            <a:off x="5454593" y="1912901"/>
            <a:ext cx="28815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anose="020B0604020202020204" pitchFamily="34" charset="0"/>
              </a:rPr>
              <a:t>Build Education-Industry Connections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512261" y="2520809"/>
            <a:ext cx="283336" cy="283336"/>
            <a:chOff x="5196497" y="5279147"/>
            <a:chExt cx="426098" cy="426098"/>
          </a:xfrm>
        </p:grpSpPr>
        <p:sp>
          <p:nvSpPr>
            <p:cNvPr id="23" name="Oval 22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4" name="Rectangle 3"/>
          <p:cNvSpPr/>
          <p:nvPr/>
        </p:nvSpPr>
        <p:spPr>
          <a:xfrm>
            <a:off x="5847404" y="3120446"/>
            <a:ext cx="1897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400" dirty="0">
                <a:latin typeface="+mj-lt"/>
                <a:cs typeface="Arial" panose="020B0604020202020204" pitchFamily="34" charset="0"/>
              </a:rPr>
              <a:t>Promote work-based learning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8109513" y="2281596"/>
            <a:ext cx="15940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400" dirty="0">
                <a:latin typeface="+mj-lt"/>
                <a:cs typeface="Arial" panose="020B0604020202020204" pitchFamily="34" charset="0"/>
              </a:rPr>
              <a:t>Gain insight into valued workplace skills</a:t>
            </a:r>
          </a:p>
        </p:txBody>
      </p:sp>
      <p:sp>
        <p:nvSpPr>
          <p:cNvPr id="6" name="Rectangle 5"/>
          <p:cNvSpPr/>
          <p:nvPr/>
        </p:nvSpPr>
        <p:spPr>
          <a:xfrm>
            <a:off x="8139570" y="3099766"/>
            <a:ext cx="20072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400" dirty="0">
                <a:latin typeface="+mj-lt"/>
                <a:cs typeface="Arial" panose="020B0604020202020204" pitchFamily="34" charset="0"/>
              </a:rPr>
              <a:t>Align programs with good jobs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85327" y="2278350"/>
            <a:ext cx="13650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400" dirty="0">
                <a:latin typeface="+mj-lt"/>
                <a:cs typeface="Arial" panose="020B0604020202020204" pitchFamily="34" charset="0"/>
              </a:rPr>
              <a:t>Bridge students’ transition to work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5511872" y="3193507"/>
            <a:ext cx="283336" cy="283336"/>
            <a:chOff x="5196497" y="5279147"/>
            <a:chExt cx="426098" cy="426098"/>
          </a:xfrm>
        </p:grpSpPr>
        <p:sp>
          <p:nvSpPr>
            <p:cNvPr id="29" name="Oval 28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744512" y="2547363"/>
            <a:ext cx="283336" cy="283336"/>
            <a:chOff x="5196497" y="5279147"/>
            <a:chExt cx="426098" cy="426098"/>
          </a:xfrm>
        </p:grpSpPr>
        <p:sp>
          <p:nvSpPr>
            <p:cNvPr id="32" name="Oval 31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774569" y="3212718"/>
            <a:ext cx="283336" cy="283336"/>
            <a:chOff x="5196497" y="5279147"/>
            <a:chExt cx="426098" cy="426098"/>
          </a:xfrm>
        </p:grpSpPr>
        <p:sp>
          <p:nvSpPr>
            <p:cNvPr id="39" name="Oval 38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929619" y="2514656"/>
            <a:ext cx="283336" cy="283336"/>
            <a:chOff x="5196497" y="5279147"/>
            <a:chExt cx="426098" cy="426098"/>
          </a:xfrm>
        </p:grpSpPr>
        <p:sp>
          <p:nvSpPr>
            <p:cNvPr id="42" name="Oval 41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1259589" y="4752092"/>
            <a:ext cx="2712923" cy="1300412"/>
          </a:xfrm>
          <a:prstGeom prst="rect">
            <a:avLst/>
          </a:prstGeom>
          <a:solidFill>
            <a:srgbClr val="F1A150"/>
          </a:solidFill>
          <a:ln w="38100">
            <a:solidFill>
              <a:srgbClr val="EF8A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450863" y="4886763"/>
            <a:ext cx="23894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Explore Occupations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Identity top career clusters and high-value occupations in the area. Examine where most people are traveling to work.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4215117" y="5155808"/>
            <a:ext cx="487720" cy="487720"/>
            <a:chOff x="3505625" y="4099128"/>
            <a:chExt cx="382937" cy="382937"/>
          </a:xfrm>
        </p:grpSpPr>
        <p:sp>
          <p:nvSpPr>
            <p:cNvPr id="51" name="Oval 50"/>
            <p:cNvSpPr/>
            <p:nvPr/>
          </p:nvSpPr>
          <p:spPr>
            <a:xfrm>
              <a:off x="3505625" y="4099128"/>
              <a:ext cx="382937" cy="3829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ight Arrow 51"/>
            <p:cNvSpPr/>
            <p:nvPr/>
          </p:nvSpPr>
          <p:spPr>
            <a:xfrm>
              <a:off x="3650069" y="4215094"/>
              <a:ext cx="157967" cy="165592"/>
            </a:xfrm>
            <a:prstGeom prst="rightArrow">
              <a:avLst>
                <a:gd name="adj1" fmla="val 50000"/>
                <a:gd name="adj2" fmla="val 110323"/>
              </a:avLst>
            </a:prstGeom>
            <a:solidFill>
              <a:schemeClr val="bg1"/>
            </a:solidFill>
            <a:ln w="38100">
              <a:noFill/>
            </a:ln>
            <a:effectLst>
              <a:outerShdw blurRad="279400" dist="63500" dir="384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7" name="Rectangle 56"/>
          <p:cNvSpPr/>
          <p:nvPr/>
        </p:nvSpPr>
        <p:spPr>
          <a:xfrm>
            <a:off x="4985729" y="4871055"/>
            <a:ext cx="25998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Identify Employers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Review top career cluster, occupations, and popular work locations. Conduct a search to identify employers related to these categories.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8599009" y="4752092"/>
            <a:ext cx="2712923" cy="1300412"/>
          </a:xfrm>
          <a:prstGeom prst="rect">
            <a:avLst/>
          </a:prstGeom>
          <a:solidFill>
            <a:srgbClr val="F1A150"/>
          </a:solidFill>
          <a:ln w="38100">
            <a:solidFill>
              <a:srgbClr val="EF8A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8655439" y="4808461"/>
            <a:ext cx="260006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Establish Employer Relationships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Reach out to employers and facilitate educator-employer discussions and meetings. Develop work-based learning opportunities for students.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7848431" y="5155808"/>
            <a:ext cx="487720" cy="487720"/>
            <a:chOff x="3505625" y="4099128"/>
            <a:chExt cx="382937" cy="382937"/>
          </a:xfrm>
        </p:grpSpPr>
        <p:sp>
          <p:nvSpPr>
            <p:cNvPr id="64" name="Oval 63"/>
            <p:cNvSpPr/>
            <p:nvPr/>
          </p:nvSpPr>
          <p:spPr>
            <a:xfrm>
              <a:off x="3505625" y="4099128"/>
              <a:ext cx="382937" cy="3829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3650069" y="4215094"/>
              <a:ext cx="157967" cy="165592"/>
            </a:xfrm>
            <a:prstGeom prst="rightArrow">
              <a:avLst>
                <a:gd name="adj1" fmla="val 50000"/>
                <a:gd name="adj2" fmla="val 110323"/>
              </a:avLst>
            </a:prstGeom>
            <a:solidFill>
              <a:schemeClr val="bg1"/>
            </a:solidFill>
            <a:ln w="38100">
              <a:noFill/>
            </a:ln>
            <a:effectLst>
              <a:outerShdw blurRad="279400" dist="63500" dir="384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41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000">
        <p:fade/>
      </p:transition>
    </mc:Choice>
    <mc:Fallback xmlns="">
      <p:transition spd="slow" advTm="1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69449"/>
            <a:ext cx="12266733" cy="1479683"/>
            <a:chOff x="0" y="-69449"/>
            <a:chExt cx="12266733" cy="1479683"/>
          </a:xfrm>
        </p:grpSpPr>
        <p:grpSp>
          <p:nvGrpSpPr>
            <p:cNvPr id="15" name="Group 14"/>
            <p:cNvGrpSpPr/>
            <p:nvPr/>
          </p:nvGrpSpPr>
          <p:grpSpPr>
            <a:xfrm>
              <a:off x="0" y="-10194"/>
              <a:ext cx="12266733" cy="1420428"/>
              <a:chOff x="3043238" y="3078163"/>
              <a:chExt cx="6100762" cy="706438"/>
            </a:xfrm>
          </p:grpSpPr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081712" y="3078163"/>
                <a:ext cx="3062288" cy="374650"/>
              </a:xfrm>
              <a:custGeom>
                <a:avLst/>
                <a:gdLst>
                  <a:gd name="T0" fmla="*/ 0 w 1929"/>
                  <a:gd name="T1" fmla="*/ 236 h 236"/>
                  <a:gd name="T2" fmla="*/ 1929 w 1929"/>
                  <a:gd name="T3" fmla="*/ 119 h 236"/>
                  <a:gd name="T4" fmla="*/ 1929 w 1929"/>
                  <a:gd name="T5" fmla="*/ 0 h 236"/>
                  <a:gd name="T6" fmla="*/ 379 w 1929"/>
                  <a:gd name="T7" fmla="*/ 0 h 236"/>
                  <a:gd name="T8" fmla="*/ 0 w 1929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9" h="236">
                    <a:moveTo>
                      <a:pt x="0" y="236"/>
                    </a:moveTo>
                    <a:lnTo>
                      <a:pt x="1929" y="119"/>
                    </a:lnTo>
                    <a:lnTo>
                      <a:pt x="1929" y="0"/>
                    </a:lnTo>
                    <a:lnTo>
                      <a:pt x="379" y="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FBB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3043238" y="3078163"/>
                <a:ext cx="3640138" cy="706438"/>
              </a:xfrm>
              <a:custGeom>
                <a:avLst/>
                <a:gdLst>
                  <a:gd name="T0" fmla="*/ 0 w 2293"/>
                  <a:gd name="T1" fmla="*/ 445 h 445"/>
                  <a:gd name="T2" fmla="*/ 1804 w 2293"/>
                  <a:gd name="T3" fmla="*/ 304 h 445"/>
                  <a:gd name="T4" fmla="*/ 2293 w 2293"/>
                  <a:gd name="T5" fmla="*/ 0 h 445"/>
                  <a:gd name="T6" fmla="*/ 0 w 2293"/>
                  <a:gd name="T7" fmla="*/ 0 h 445"/>
                  <a:gd name="T8" fmla="*/ 0 w 2293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3" h="445">
                    <a:moveTo>
                      <a:pt x="0" y="445"/>
                    </a:moveTo>
                    <a:lnTo>
                      <a:pt x="1804" y="304"/>
                    </a:lnTo>
                    <a:lnTo>
                      <a:pt x="2293" y="0"/>
                    </a:lnTo>
                    <a:lnTo>
                      <a:pt x="0" y="0"/>
                    </a:lnTo>
                    <a:lnTo>
                      <a:pt x="0" y="445"/>
                    </a:lnTo>
                    <a:close/>
                  </a:path>
                </a:pathLst>
              </a:custGeom>
              <a:gradFill>
                <a:gsLst>
                  <a:gs pos="0">
                    <a:srgbClr val="EF8A4C"/>
                  </a:gs>
                  <a:gs pos="100000">
                    <a:srgbClr val="F1A15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9391" y="-69449"/>
              <a:ext cx="1330453" cy="812560"/>
            </a:xfrm>
            <a:prstGeom prst="rect">
              <a:avLst/>
            </a:prstGeom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D89E51-FD34-4712-AE56-B7FBEE902722}"/>
              </a:ext>
            </a:extLst>
          </p:cNvPr>
          <p:cNvSpPr txBox="1"/>
          <p:nvPr/>
        </p:nvSpPr>
        <p:spPr>
          <a:xfrm>
            <a:off x="423928" y="1493209"/>
            <a:ext cx="5126427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7" indent="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en-US" sz="235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College High Schools</a:t>
            </a:r>
          </a:p>
          <a:p>
            <a:pPr>
              <a:spcAft>
                <a:spcPts val="18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2200" i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Support for Early College High Schools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34BD8B3-F4E1-45A0-9E90-5F3C39CFB926}"/>
              </a:ext>
            </a:extLst>
          </p:cNvPr>
          <p:cNvSpPr txBox="1"/>
          <p:nvPr/>
        </p:nvSpPr>
        <p:spPr>
          <a:xfrm>
            <a:off x="423928" y="153739"/>
            <a:ext cx="4949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j-cs"/>
              </a:rPr>
              <a:t>Additional Research and Services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0A6656B-494B-4F3E-8ED8-3CDFEF3D7C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335493"/>
              </p:ext>
            </p:extLst>
          </p:nvPr>
        </p:nvGraphicFramePr>
        <p:xfrm>
          <a:off x="723236" y="2822399"/>
          <a:ext cx="5372764" cy="3879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768">
                  <a:extLst>
                    <a:ext uri="{9D8B030D-6E8A-4147-A177-3AD203B41FA5}">
                      <a16:colId xmlns:a16="http://schemas.microsoft.com/office/drawing/2014/main" val="2557650586"/>
                    </a:ext>
                  </a:extLst>
                </a:gridCol>
                <a:gridCol w="2893996">
                  <a:extLst>
                    <a:ext uri="{9D8B030D-6E8A-4147-A177-3AD203B41FA5}">
                      <a16:colId xmlns:a16="http://schemas.microsoft.com/office/drawing/2014/main" val="2761124716"/>
                    </a:ext>
                  </a:extLst>
                </a:gridCol>
              </a:tblGrid>
              <a:tr h="3879011">
                <a:tc>
                  <a:txBody>
                    <a:bodyPr/>
                    <a:lstStyle/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Resource Center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K12 Survey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Business Survey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HED Survey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Consolidated Reports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Career Lesson Plans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Policy Manuals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Leadership Meetings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Leadership Podcast Series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Work+Ed Podcast Series</a:t>
                      </a:r>
                    </a:p>
                    <a:p>
                      <a:pPr marL="61913" indent="0">
                        <a:spcAft>
                          <a:spcPts val="1800"/>
                        </a:spcAft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Quarterly / Regional Analyses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504305"/>
                  </a:ext>
                </a:extLst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6198370" y="1138424"/>
            <a:ext cx="6726596" cy="4531910"/>
            <a:chOff x="5703419" y="1082230"/>
            <a:chExt cx="2992761" cy="201631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79AF9AC-B0D2-4C07-8ED4-68C8BE239645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419" y="1308483"/>
              <a:ext cx="2992761" cy="1790060"/>
            </a:xfrm>
            <a:prstGeom prst="rect">
              <a:avLst/>
            </a:prstGeom>
            <a:solidFill>
              <a:srgbClr val="5593C7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444500" dir="2880000" sx="93000" sy="93000" algn="tl" rotWithShape="0">
                <a:prstClr val="black">
                  <a:alpha val="26000"/>
                </a:prstClr>
              </a:outerShdw>
            </a:effectLst>
          </p:spPr>
        </p:pic>
        <p:sp>
          <p:nvSpPr>
            <p:cNvPr id="6" name="Round Same Side Corner Rectangle 5"/>
            <p:cNvSpPr/>
            <p:nvPr/>
          </p:nvSpPr>
          <p:spPr>
            <a:xfrm>
              <a:off x="5703419" y="1082230"/>
              <a:ext cx="2979407" cy="226258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222756" y="1121254"/>
              <a:ext cx="2122071" cy="13299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5785676" y="1148606"/>
              <a:ext cx="93503" cy="93503"/>
            </a:xfrm>
            <a:prstGeom prst="ellipse">
              <a:avLst/>
            </a:prstGeom>
            <a:solidFill>
              <a:srgbClr val="EF8A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5923630" y="1148606"/>
              <a:ext cx="93503" cy="93503"/>
            </a:xfrm>
            <a:prstGeom prst="ellipse">
              <a:avLst/>
            </a:prstGeom>
            <a:solidFill>
              <a:srgbClr val="F1A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6059985" y="1148605"/>
              <a:ext cx="93503" cy="93503"/>
            </a:xfrm>
            <a:prstGeom prst="ellipse">
              <a:avLst/>
            </a:prstGeom>
            <a:solidFill>
              <a:srgbClr val="FBB4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79798" y="2912085"/>
            <a:ext cx="193649" cy="193649"/>
            <a:chOff x="5196497" y="5279147"/>
            <a:chExt cx="426098" cy="426098"/>
          </a:xfrm>
        </p:grpSpPr>
        <p:sp>
          <p:nvSpPr>
            <p:cNvPr id="27" name="Oval 26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82002" y="3417063"/>
            <a:ext cx="193649" cy="193649"/>
            <a:chOff x="5196497" y="5279147"/>
            <a:chExt cx="426098" cy="426098"/>
          </a:xfrm>
        </p:grpSpPr>
        <p:sp>
          <p:nvSpPr>
            <p:cNvPr id="30" name="Oval 29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82002" y="3920241"/>
            <a:ext cx="193649" cy="193649"/>
            <a:chOff x="5196497" y="5279147"/>
            <a:chExt cx="426098" cy="426098"/>
          </a:xfrm>
        </p:grpSpPr>
        <p:sp>
          <p:nvSpPr>
            <p:cNvPr id="34" name="Oval 33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77999" y="4406839"/>
            <a:ext cx="193649" cy="193649"/>
            <a:chOff x="5196497" y="5279147"/>
            <a:chExt cx="426098" cy="426098"/>
          </a:xfrm>
        </p:grpSpPr>
        <p:sp>
          <p:nvSpPr>
            <p:cNvPr id="39" name="Oval 38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4376" y="4918959"/>
            <a:ext cx="193649" cy="193649"/>
            <a:chOff x="5196497" y="5279147"/>
            <a:chExt cx="426098" cy="426098"/>
          </a:xfrm>
        </p:grpSpPr>
        <p:sp>
          <p:nvSpPr>
            <p:cNvPr id="42" name="Oval 41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77100" y="5431079"/>
            <a:ext cx="193649" cy="193649"/>
            <a:chOff x="5196497" y="5279147"/>
            <a:chExt cx="426098" cy="426098"/>
          </a:xfrm>
        </p:grpSpPr>
        <p:sp>
          <p:nvSpPr>
            <p:cNvPr id="45" name="Oval 44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095691" y="2899672"/>
            <a:ext cx="193649" cy="193649"/>
            <a:chOff x="5196497" y="5279147"/>
            <a:chExt cx="426098" cy="426098"/>
          </a:xfrm>
        </p:grpSpPr>
        <p:sp>
          <p:nvSpPr>
            <p:cNvPr id="48" name="Oval 47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97895" y="3404650"/>
            <a:ext cx="193649" cy="193649"/>
            <a:chOff x="5196497" y="5279147"/>
            <a:chExt cx="426098" cy="426098"/>
          </a:xfrm>
        </p:grpSpPr>
        <p:sp>
          <p:nvSpPr>
            <p:cNvPr id="51" name="Oval 50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097895" y="3907828"/>
            <a:ext cx="193649" cy="193649"/>
            <a:chOff x="5196497" y="5279147"/>
            <a:chExt cx="426098" cy="426098"/>
          </a:xfrm>
        </p:grpSpPr>
        <p:sp>
          <p:nvSpPr>
            <p:cNvPr id="54" name="Oval 53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093892" y="4394426"/>
            <a:ext cx="193649" cy="193649"/>
            <a:chOff x="5196497" y="5279147"/>
            <a:chExt cx="426098" cy="426098"/>
          </a:xfrm>
        </p:grpSpPr>
        <p:sp>
          <p:nvSpPr>
            <p:cNvPr id="57" name="Oval 56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093891" y="5048453"/>
            <a:ext cx="193649" cy="193649"/>
            <a:chOff x="5196497" y="5279147"/>
            <a:chExt cx="426098" cy="426098"/>
          </a:xfrm>
        </p:grpSpPr>
        <p:sp>
          <p:nvSpPr>
            <p:cNvPr id="60" name="Oval 59"/>
            <p:cNvSpPr/>
            <p:nvPr/>
          </p:nvSpPr>
          <p:spPr>
            <a:xfrm>
              <a:off x="5196497" y="5279147"/>
              <a:ext cx="426098" cy="4260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99063" y="5414024"/>
              <a:ext cx="231416" cy="177369"/>
            </a:xfrm>
            <a:custGeom>
              <a:avLst/>
              <a:gdLst/>
              <a:ahLst/>
              <a:cxnLst/>
              <a:rect l="l" t="t" r="r" b="b"/>
              <a:pathLst>
                <a:path w="436652" h="334672">
                  <a:moveTo>
                    <a:pt x="371295" y="0"/>
                  </a:moveTo>
                  <a:cubicBezTo>
                    <a:pt x="378807" y="0"/>
                    <a:pt x="385192" y="2630"/>
                    <a:pt x="390451" y="7888"/>
                  </a:cubicBezTo>
                  <a:lnTo>
                    <a:pt x="428764" y="46201"/>
                  </a:lnTo>
                  <a:cubicBezTo>
                    <a:pt x="434022" y="51459"/>
                    <a:pt x="436652" y="57845"/>
                    <a:pt x="436652" y="65357"/>
                  </a:cubicBezTo>
                  <a:cubicBezTo>
                    <a:pt x="436652" y="72869"/>
                    <a:pt x="434022" y="79255"/>
                    <a:pt x="428764" y="84513"/>
                  </a:cubicBezTo>
                  <a:lnTo>
                    <a:pt x="224806" y="288472"/>
                  </a:lnTo>
                  <a:lnTo>
                    <a:pt x="186494" y="326784"/>
                  </a:lnTo>
                  <a:cubicBezTo>
                    <a:pt x="181234" y="332043"/>
                    <a:pt x="174848" y="334672"/>
                    <a:pt x="167337" y="334672"/>
                  </a:cubicBezTo>
                  <a:cubicBezTo>
                    <a:pt x="159824" y="334672"/>
                    <a:pt x="153439" y="332043"/>
                    <a:pt x="148180" y="326784"/>
                  </a:cubicBezTo>
                  <a:lnTo>
                    <a:pt x="109868" y="288472"/>
                  </a:lnTo>
                  <a:lnTo>
                    <a:pt x="7888" y="186492"/>
                  </a:lnTo>
                  <a:cubicBezTo>
                    <a:pt x="2630" y="181234"/>
                    <a:pt x="0" y="174849"/>
                    <a:pt x="0" y="167336"/>
                  </a:cubicBezTo>
                  <a:cubicBezTo>
                    <a:pt x="0" y="159824"/>
                    <a:pt x="2630" y="153439"/>
                    <a:pt x="7888" y="148180"/>
                  </a:cubicBezTo>
                  <a:lnTo>
                    <a:pt x="46202" y="109867"/>
                  </a:lnTo>
                  <a:cubicBezTo>
                    <a:pt x="51460" y="104609"/>
                    <a:pt x="57845" y="101979"/>
                    <a:pt x="65358" y="101979"/>
                  </a:cubicBezTo>
                  <a:cubicBezTo>
                    <a:pt x="72870" y="101979"/>
                    <a:pt x="79255" y="104609"/>
                    <a:pt x="84514" y="109867"/>
                  </a:cubicBezTo>
                  <a:lnTo>
                    <a:pt x="167337" y="192972"/>
                  </a:lnTo>
                  <a:lnTo>
                    <a:pt x="352139" y="7888"/>
                  </a:lnTo>
                  <a:cubicBezTo>
                    <a:pt x="357397" y="2630"/>
                    <a:pt x="363783" y="0"/>
                    <a:pt x="371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 dirty="0"/>
              <a:t>NS4ed</a:t>
            </a:r>
            <a:r>
              <a:rPr lang="en-US" baseline="24305" dirty="0"/>
              <a:t>TM </a:t>
            </a:r>
            <a:r>
              <a:rPr lang="en-US" dirty="0"/>
              <a:t>Pathway2Careers</a:t>
            </a:r>
            <a:r>
              <a:rPr lang="en-US" baseline="24305" dirty="0"/>
              <a:t>TM </a:t>
            </a:r>
            <a:r>
              <a:rPr lang="en-US" dirty="0"/>
              <a:t>2018 Trademark NS4ed, LLC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32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000">
        <p:fade/>
      </p:transition>
    </mc:Choice>
    <mc:Fallback xmlns="">
      <p:transition spd="slow" advTm="1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4084320-08E9-9946-AB5A-59EF3AED9093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ts val="1295"/>
              </a:lnSpc>
            </a:pPr>
            <a:r>
              <a:rPr lang="en-US"/>
              <a:t>NS4ed</a:t>
            </a:r>
            <a:r>
              <a:rPr lang="en-US" baseline="24305"/>
              <a:t>TM </a:t>
            </a:r>
            <a:r>
              <a:rPr lang="en-US"/>
              <a:t>Pathway2Careers</a:t>
            </a:r>
            <a:r>
              <a:rPr lang="en-US" baseline="24305"/>
              <a:t>TM </a:t>
            </a:r>
            <a:r>
              <a:rPr lang="en-US"/>
              <a:t>2018 Trademark NS4ed, LLC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EBDA5F-705A-3D4A-AB7D-3E9895870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55A833-DF1B-2447-959D-CB82FECE495A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31A8F5-469D-8240-A787-475A4871D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863" y="1114409"/>
            <a:ext cx="8364978" cy="523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54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451</Words>
  <Application>Microsoft Macintosh PowerPoint</Application>
  <PresentationFormat>Widescreen</PresentationFormat>
  <Paragraphs>79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Adobe Gothic Std B</vt:lpstr>
      <vt:lpstr>Arial</vt:lpstr>
      <vt:lpstr>Calibri</vt:lpstr>
      <vt:lpstr>Calibri Light</vt:lpstr>
      <vt:lpstr>Office Theme</vt:lpstr>
      <vt:lpstr>Clusters, Pathways, and  High-Value Careers</vt:lpstr>
      <vt:lpstr>Career Clusters</vt:lpstr>
      <vt:lpstr>Career Clusters</vt:lpstr>
      <vt:lpstr>Career Pathways for Students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 Goins</dc:creator>
  <cp:lastModifiedBy>Joseph Goins</cp:lastModifiedBy>
  <cp:revision>146</cp:revision>
  <dcterms:created xsi:type="dcterms:W3CDTF">2020-09-11T17:39:27Z</dcterms:created>
  <dcterms:modified xsi:type="dcterms:W3CDTF">2020-11-18T22:27:44Z</dcterms:modified>
</cp:coreProperties>
</file>